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C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04" y="-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B3CC-C087-4EB1-B926-7A249FE8F1AC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68A8-B2AB-4115-A871-B252183B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6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B3CC-C087-4EB1-B926-7A249FE8F1AC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68A8-B2AB-4115-A871-B252183B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2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B3CC-C087-4EB1-B926-7A249FE8F1AC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68A8-B2AB-4115-A871-B252183B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0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B3CC-C087-4EB1-B926-7A249FE8F1AC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68A8-B2AB-4115-A871-B252183B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5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B3CC-C087-4EB1-B926-7A249FE8F1AC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68A8-B2AB-4115-A871-B252183B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6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B3CC-C087-4EB1-B926-7A249FE8F1AC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68A8-B2AB-4115-A871-B252183B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8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B3CC-C087-4EB1-B926-7A249FE8F1AC}" type="datetimeFigureOut">
              <a:rPr lang="en-US" smtClean="0"/>
              <a:t>12/1/15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68A8-B2AB-4115-A871-B252183B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9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B3CC-C087-4EB1-B926-7A249FE8F1AC}" type="datetimeFigureOut">
              <a:rPr lang="en-US" smtClean="0"/>
              <a:t>12/1/15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68A8-B2AB-4115-A871-B252183B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3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B3CC-C087-4EB1-B926-7A249FE8F1AC}" type="datetimeFigureOut">
              <a:rPr lang="en-US" smtClean="0"/>
              <a:t>12/1/15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68A8-B2AB-4115-A871-B252183B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7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B3CC-C087-4EB1-B926-7A249FE8F1AC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68A8-B2AB-4115-A871-B252183B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5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B3CC-C087-4EB1-B926-7A249FE8F1AC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68A8-B2AB-4115-A871-B252183B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1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5B3CC-C087-4EB1-B926-7A249FE8F1AC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268A8-B2AB-4115-A871-B252183B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6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44" y="300028"/>
            <a:ext cx="8539980" cy="6225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-73796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8800" b="1" u="sng" dirty="0" smtClean="0">
                <a:solidFill>
                  <a:schemeClr val="bg1"/>
                </a:solidFill>
              </a:rPr>
              <a:t>To Kill a Mockingbird</a:t>
            </a:r>
            <a:endParaRPr lang="en-US" sz="8800" b="1" u="sn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3068" y="2104315"/>
            <a:ext cx="4261945" cy="165576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9600" b="1" dirty="0" smtClean="0"/>
              <a:t>Review</a:t>
            </a:r>
            <a:endParaRPr lang="en-US" sz="9600" b="1" dirty="0"/>
          </a:p>
        </p:txBody>
      </p:sp>
      <p:sp>
        <p:nvSpPr>
          <p:cNvPr id="5" name="Rectangle 4"/>
          <p:cNvSpPr/>
          <p:nvPr/>
        </p:nvSpPr>
        <p:spPr>
          <a:xfrm>
            <a:off x="315310" y="300028"/>
            <a:ext cx="2727758" cy="62256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6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3311" y="286297"/>
            <a:ext cx="3736428" cy="1556791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Supporting</a:t>
            </a:r>
            <a:br>
              <a:rPr lang="en-US" sz="6600" b="1" dirty="0" smtClean="0"/>
            </a:br>
            <a:r>
              <a:rPr lang="en-US" sz="6600" b="1" dirty="0" smtClean="0"/>
              <a:t>Characters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42633"/>
            <a:ext cx="3802117" cy="4351338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Protagonist: Scout</a:t>
            </a:r>
          </a:p>
          <a:p>
            <a:r>
              <a:rPr lang="en-US" b="1" dirty="0" smtClean="0"/>
              <a:t>Jem Finch</a:t>
            </a:r>
          </a:p>
          <a:p>
            <a:r>
              <a:rPr lang="en-US" b="1" dirty="0" smtClean="0"/>
              <a:t>Atticus Finch</a:t>
            </a:r>
          </a:p>
          <a:p>
            <a:r>
              <a:rPr lang="en-US" b="1" dirty="0" smtClean="0"/>
              <a:t>Calpurnia</a:t>
            </a:r>
          </a:p>
          <a:p>
            <a:r>
              <a:rPr lang="en-US" b="1" dirty="0" smtClean="0"/>
              <a:t>Boo Radley</a:t>
            </a:r>
          </a:p>
          <a:p>
            <a:r>
              <a:rPr lang="en-US" b="1" dirty="0" smtClean="0"/>
              <a:t>Aunt Alexandra</a:t>
            </a:r>
          </a:p>
          <a:p>
            <a:r>
              <a:rPr lang="en-US" b="1" dirty="0" smtClean="0"/>
              <a:t>Miss Maudie</a:t>
            </a:r>
          </a:p>
          <a:p>
            <a:r>
              <a:rPr lang="en-US" b="1" dirty="0" smtClean="0"/>
              <a:t>Dill Harris</a:t>
            </a:r>
          </a:p>
          <a:p>
            <a:r>
              <a:rPr lang="en-US" b="1" dirty="0" smtClean="0"/>
              <a:t>Heck Tate</a:t>
            </a:r>
          </a:p>
          <a:p>
            <a:r>
              <a:rPr lang="en-US" b="1" dirty="0" smtClean="0"/>
              <a:t>Mrs. Dubose</a:t>
            </a:r>
          </a:p>
          <a:p>
            <a:r>
              <a:rPr lang="en-US" b="1" dirty="0" smtClean="0"/>
              <a:t>Antagonist: Bob </a:t>
            </a:r>
            <a:r>
              <a:rPr lang="en-US" b="1" dirty="0" err="1" smtClean="0"/>
              <a:t>Ewell</a:t>
            </a:r>
            <a:r>
              <a:rPr lang="en-US" b="1" dirty="0" smtClean="0"/>
              <a:t> </a:t>
            </a:r>
          </a:p>
          <a:p>
            <a:r>
              <a:rPr lang="en-US" b="1" dirty="0" err="1" smtClean="0"/>
              <a:t>Mayella</a:t>
            </a:r>
            <a:r>
              <a:rPr lang="en-US" b="1" dirty="0" smtClean="0"/>
              <a:t> </a:t>
            </a:r>
            <a:r>
              <a:rPr lang="en-US" b="1" dirty="0" err="1" smtClean="0"/>
              <a:t>Ewell</a:t>
            </a:r>
            <a:endParaRPr lang="en-US" b="1" dirty="0" smtClean="0"/>
          </a:p>
          <a:p>
            <a:r>
              <a:rPr lang="en-US" b="1" dirty="0" smtClean="0"/>
              <a:t>Tom Robinson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157655"/>
            <a:ext cx="3802117" cy="16854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/>
              <a:t>Pertinent </a:t>
            </a:r>
            <a:br>
              <a:rPr lang="en-US" sz="6600" b="1" dirty="0" smtClean="0"/>
            </a:br>
            <a:r>
              <a:rPr lang="en-US" sz="6600" b="1" dirty="0" smtClean="0"/>
              <a:t>Characters</a:t>
            </a:r>
            <a:endParaRPr lang="en-US" sz="66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17828" y="2142633"/>
            <a:ext cx="3591911" cy="43513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Stephanie Crawford</a:t>
            </a:r>
          </a:p>
          <a:p>
            <a:r>
              <a:rPr lang="en-US" b="1" dirty="0" smtClean="0"/>
              <a:t>Mr. Underwood</a:t>
            </a:r>
          </a:p>
          <a:p>
            <a:r>
              <a:rPr lang="en-US" b="1" dirty="0" smtClean="0"/>
              <a:t>Miss Caroline</a:t>
            </a:r>
          </a:p>
          <a:p>
            <a:r>
              <a:rPr lang="en-US" b="1" dirty="0" smtClean="0"/>
              <a:t>Miss Rachel</a:t>
            </a:r>
          </a:p>
          <a:p>
            <a:r>
              <a:rPr lang="en-US" b="1" dirty="0" smtClean="0"/>
              <a:t>Cecil</a:t>
            </a:r>
          </a:p>
          <a:p>
            <a:r>
              <a:rPr lang="en-US" b="1" dirty="0" smtClean="0"/>
              <a:t>Mr. Cunningham</a:t>
            </a:r>
          </a:p>
          <a:p>
            <a:r>
              <a:rPr lang="en-US" b="1" dirty="0" smtClean="0"/>
              <a:t>Walter Cunningham</a:t>
            </a:r>
          </a:p>
          <a:p>
            <a:r>
              <a:rPr lang="en-US" b="1" dirty="0" smtClean="0"/>
              <a:t>Helen Robinson</a:t>
            </a:r>
          </a:p>
          <a:p>
            <a:r>
              <a:rPr lang="en-US" b="1" dirty="0" smtClean="0"/>
              <a:t>Judge Taylor</a:t>
            </a:r>
          </a:p>
          <a:p>
            <a:r>
              <a:rPr lang="en-US" b="1" dirty="0" smtClean="0"/>
              <a:t>Mr. Gilmer</a:t>
            </a:r>
          </a:p>
          <a:p>
            <a:r>
              <a:rPr lang="en-US" b="1" dirty="0" err="1" smtClean="0"/>
              <a:t>Dolphus</a:t>
            </a:r>
            <a:r>
              <a:rPr lang="en-US" b="1" dirty="0" smtClean="0"/>
              <a:t> Raymond</a:t>
            </a:r>
          </a:p>
          <a:p>
            <a:r>
              <a:rPr lang="en-US" b="1" dirty="0" smtClean="0"/>
              <a:t>Mr. Radley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 flipV="1">
            <a:off x="990600" y="1843088"/>
            <a:ext cx="3802117" cy="1591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7173312" y="1843088"/>
            <a:ext cx="3736428" cy="1497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7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8013"/>
            <a:ext cx="10515600" cy="1422675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+mn-lt"/>
              </a:rPr>
              <a:t>Character Types</a:t>
            </a:r>
            <a:endParaRPr lang="en-US" sz="6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0935"/>
            <a:ext cx="10515600" cy="435133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5400" b="1" dirty="0" smtClean="0"/>
              <a:t>Static Characters: STAY THE SAME</a:t>
            </a:r>
            <a:endParaRPr lang="en-US" sz="5400" b="1" dirty="0" smtClean="0"/>
          </a:p>
          <a:p>
            <a:pPr marL="0" indent="0">
              <a:buNone/>
            </a:pPr>
            <a:r>
              <a:rPr lang="en-US" sz="5400" b="1" dirty="0" smtClean="0"/>
              <a:t>(</a:t>
            </a:r>
            <a:r>
              <a:rPr lang="en-US" sz="5400" b="1" dirty="0" smtClean="0"/>
              <a:t>Exp.: Ms. </a:t>
            </a:r>
            <a:r>
              <a:rPr lang="en-US" sz="5400" b="1" dirty="0" err="1" smtClean="0"/>
              <a:t>Maudie</a:t>
            </a:r>
            <a:r>
              <a:rPr lang="en-US" sz="5400" b="1" dirty="0" smtClean="0"/>
              <a:t>, Aunt A, etc.)</a:t>
            </a:r>
            <a:endParaRPr lang="en-US" sz="5400" b="1" dirty="0" smtClean="0"/>
          </a:p>
          <a:p>
            <a:r>
              <a:rPr lang="en-US" sz="5400" b="1" dirty="0" smtClean="0"/>
              <a:t>Dynamic Characters: CHANGE</a:t>
            </a:r>
            <a:endParaRPr lang="en-US" sz="5400" b="1" dirty="0" smtClean="0"/>
          </a:p>
          <a:p>
            <a:pPr marL="0" indent="0">
              <a:buNone/>
            </a:pPr>
            <a:r>
              <a:rPr lang="en-US" sz="5400" b="1" dirty="0" smtClean="0"/>
              <a:t>(</a:t>
            </a:r>
            <a:r>
              <a:rPr lang="en-US" sz="5400" b="1" dirty="0" smtClean="0"/>
              <a:t>Exp.: </a:t>
            </a:r>
            <a:r>
              <a:rPr lang="en-US" sz="5400" b="1" dirty="0" err="1" smtClean="0"/>
              <a:t>Jem</a:t>
            </a:r>
            <a:r>
              <a:rPr lang="en-US" sz="5400" b="1" dirty="0" smtClean="0"/>
              <a:t>, Scout, etc.)</a:t>
            </a:r>
            <a:endParaRPr lang="en-US" sz="5400" b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690688"/>
            <a:ext cx="10515600" cy="1538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2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8013"/>
            <a:ext cx="10515600" cy="1422675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+mn-lt"/>
              </a:rPr>
              <a:t>Characterization in the Text</a:t>
            </a:r>
            <a:endParaRPr lang="en-US" sz="6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0935"/>
            <a:ext cx="10515600" cy="435133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5400" b="1" dirty="0" smtClean="0"/>
              <a:t>Indirect Characterization</a:t>
            </a:r>
          </a:p>
          <a:p>
            <a:pPr marL="0" indent="0">
              <a:buNone/>
            </a:pPr>
            <a:r>
              <a:rPr lang="en-US" sz="5400" b="1" dirty="0" smtClean="0"/>
              <a:t>(Example?)</a:t>
            </a:r>
          </a:p>
          <a:p>
            <a:r>
              <a:rPr lang="en-US" sz="5400" b="1" dirty="0" smtClean="0"/>
              <a:t>Direct Characterization</a:t>
            </a:r>
          </a:p>
          <a:p>
            <a:pPr marL="0" indent="0">
              <a:buNone/>
            </a:pPr>
            <a:r>
              <a:rPr lang="en-US" sz="5400" b="1" dirty="0" smtClean="0"/>
              <a:t>(Example?)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690688"/>
            <a:ext cx="10515600" cy="1538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5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Bildungsroman</a:t>
            </a:r>
            <a:endParaRPr lang="en-US" sz="6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4811"/>
            <a:ext cx="10515600" cy="435133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A literary genre that is built around the coming-of-age of the protagonist or other main characters.</a:t>
            </a:r>
          </a:p>
          <a:p>
            <a:r>
              <a:rPr lang="en-US" dirty="0" smtClean="0"/>
              <a:t>Also called: Coming-of-Age Novel</a:t>
            </a:r>
          </a:p>
          <a:p>
            <a:endParaRPr lang="en-US" dirty="0"/>
          </a:p>
          <a:p>
            <a:r>
              <a:rPr lang="en-US" dirty="0" smtClean="0"/>
              <a:t>Characteristics: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Growth through loss of innocence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Parent or role model (mentor) typically involved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Crisis Occurs (&amp; Identity is found)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690688"/>
            <a:ext cx="10515600" cy="1538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4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latin typeface="+mn-lt"/>
              </a:rPr>
              <a:t>The Setting</a:t>
            </a:r>
            <a:endParaRPr lang="en-US" sz="8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07" y="2121121"/>
            <a:ext cx="5504793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600" b="1" dirty="0" smtClean="0"/>
              <a:t>Time: 1940s</a:t>
            </a:r>
          </a:p>
          <a:p>
            <a:r>
              <a:rPr lang="en-US" sz="6600" b="1" dirty="0" smtClean="0"/>
              <a:t>Place: Maycomb, Alabama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21121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0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latin typeface="+mn-lt"/>
              </a:rPr>
              <a:t>The </a:t>
            </a:r>
            <a:r>
              <a:rPr lang="en-US" sz="8000" b="1" dirty="0" smtClean="0">
                <a:latin typeface="+mn-lt"/>
              </a:rPr>
              <a:t>Publishing</a:t>
            </a:r>
            <a:endParaRPr lang="en-US" sz="8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07" y="2121121"/>
            <a:ext cx="5504793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600" b="1" dirty="0" smtClean="0"/>
              <a:t>Time: </a:t>
            </a:r>
            <a:r>
              <a:rPr lang="en-US" sz="6600" b="1" dirty="0" smtClean="0"/>
              <a:t>1960</a:t>
            </a:r>
            <a:endParaRPr lang="en-US" sz="6600" b="1" dirty="0" smtClean="0"/>
          </a:p>
          <a:p>
            <a:r>
              <a:rPr lang="en-US" sz="6600" b="1" dirty="0" smtClean="0"/>
              <a:t>Significance: Civil Rights Movement</a:t>
            </a:r>
            <a:endParaRPr lang="en-US" sz="6600" b="1" dirty="0"/>
          </a:p>
        </p:txBody>
      </p:sp>
      <p:pic>
        <p:nvPicPr>
          <p:cNvPr id="5" name="Picture 4" descr="9172292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92" y="2488375"/>
            <a:ext cx="5029200" cy="333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latin typeface="+mn-lt"/>
              </a:rPr>
              <a:t>Major Events</a:t>
            </a:r>
            <a:endParaRPr lang="en-US" sz="8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646" y="2004500"/>
            <a:ext cx="10865320" cy="4351338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en-US" sz="6600" b="1" dirty="0" smtClean="0"/>
              <a:t>First day of school</a:t>
            </a:r>
          </a:p>
          <a:p>
            <a:r>
              <a:rPr lang="en-US" sz="6600" b="1" dirty="0" smtClean="0"/>
              <a:t>Boo </a:t>
            </a:r>
            <a:r>
              <a:rPr lang="en-US" sz="6600" b="1" dirty="0" err="1" smtClean="0"/>
              <a:t>Radley</a:t>
            </a:r>
            <a:r>
              <a:rPr lang="en-US" sz="6600" b="1" dirty="0" smtClean="0"/>
              <a:t> Game</a:t>
            </a:r>
            <a:endParaRPr lang="en-US" sz="6600" b="1" dirty="0" smtClean="0"/>
          </a:p>
          <a:p>
            <a:r>
              <a:rPr lang="en-US" sz="6600" b="1" dirty="0" smtClean="0"/>
              <a:t>Tom Robinson Court Case</a:t>
            </a:r>
          </a:p>
          <a:p>
            <a:r>
              <a:rPr lang="en-US" sz="6600" b="1" dirty="0" smtClean="0"/>
              <a:t>Church with Calpurnia</a:t>
            </a:r>
          </a:p>
          <a:p>
            <a:r>
              <a:rPr lang="en-US" sz="6600" b="1" dirty="0" smtClean="0"/>
              <a:t>The Church Mission Ladies Meeting</a:t>
            </a:r>
          </a:p>
          <a:p>
            <a:r>
              <a:rPr lang="en-US" sz="6600" b="1" dirty="0" smtClean="0"/>
              <a:t>The school play</a:t>
            </a:r>
          </a:p>
          <a:p>
            <a:r>
              <a:rPr lang="en-US" sz="6600" b="1" dirty="0" smtClean="0"/>
              <a:t>Bob </a:t>
            </a:r>
            <a:r>
              <a:rPr lang="en-US" sz="6600" b="1" dirty="0" err="1" smtClean="0"/>
              <a:t>Ewell</a:t>
            </a:r>
            <a:r>
              <a:rPr lang="en-US" sz="6600" b="1" dirty="0" smtClean="0"/>
              <a:t> conflict</a:t>
            </a:r>
          </a:p>
          <a:p>
            <a:r>
              <a:rPr lang="en-US" sz="6600" b="1" dirty="0" smtClean="0"/>
              <a:t>Mrs. Dubose event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85037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>
                <a:latin typeface="+mn-lt"/>
              </a:rPr>
              <a:t>Protagonist vs. Antagonist</a:t>
            </a:r>
            <a:endParaRPr lang="en-US" sz="8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7596" y="1939710"/>
            <a:ext cx="8804701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600" b="1" dirty="0" smtClean="0"/>
              <a:t>Protagonist= Scout</a:t>
            </a:r>
          </a:p>
          <a:p>
            <a:endParaRPr lang="en-US" sz="6600" b="1" dirty="0" smtClean="0"/>
          </a:p>
          <a:p>
            <a:r>
              <a:rPr lang="en-US" sz="6600" b="1" dirty="0" smtClean="0"/>
              <a:t>Antagonist= Bob </a:t>
            </a:r>
            <a:r>
              <a:rPr lang="en-US" sz="6600" b="1" dirty="0" err="1" smtClean="0"/>
              <a:t>Ewell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10471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236</Words>
  <Application>Microsoft Macintosh PowerPoint</Application>
  <PresentationFormat>Custom</PresentationFormat>
  <Paragraphs>67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To Kill a Mockingbird</vt:lpstr>
      <vt:lpstr>Supporting Characters</vt:lpstr>
      <vt:lpstr>Character Types</vt:lpstr>
      <vt:lpstr>Characterization in the Text</vt:lpstr>
      <vt:lpstr>Bildungsroman</vt:lpstr>
      <vt:lpstr>The Setting</vt:lpstr>
      <vt:lpstr>The Publishing</vt:lpstr>
      <vt:lpstr>Major Events</vt:lpstr>
      <vt:lpstr>Protagonist vs. Antagonist</vt:lpstr>
    </vt:vector>
  </TitlesOfParts>
  <Company>NAFCS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Kill a Mockingbird</dc:title>
  <dc:creator>Kaylie Fougerousse</dc:creator>
  <cp:lastModifiedBy>Kaylie</cp:lastModifiedBy>
  <cp:revision>14</cp:revision>
  <dcterms:created xsi:type="dcterms:W3CDTF">2015-11-23T14:57:57Z</dcterms:created>
  <dcterms:modified xsi:type="dcterms:W3CDTF">2015-12-01T14:24:18Z</dcterms:modified>
</cp:coreProperties>
</file>