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61" r:id="rId4"/>
    <p:sldId id="260" r:id="rId5"/>
    <p:sldId id="263" r:id="rId6"/>
    <p:sldId id="264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2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479AE-C981-664B-A341-3EE7C202F990}" type="datetimeFigureOut">
              <a:rPr lang="en-US" smtClean="0"/>
              <a:t>2/1/16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8B8BE-10C3-3F49-A251-0F368C285A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57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23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685817" indent="-263776" defTabSz="914423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55103" indent="-211021" defTabSz="914423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477145" indent="-211021" defTabSz="914423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899186" indent="-211021" defTabSz="914423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35F138A-2FAC-2740-8F74-841BE0DCF195}" type="slidenum">
              <a:rPr lang="en-US">
                <a:latin typeface="Arial" charset="0"/>
              </a:rPr>
              <a:pPr/>
              <a:t>5</a:t>
            </a:fld>
            <a:endParaRPr lang="en-US" dirty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23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685817" indent="-263776" defTabSz="914423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55103" indent="-211021" defTabSz="914423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477145" indent="-211021" defTabSz="914423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899186" indent="-211021" defTabSz="914423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9FDD300-9CC2-954E-85D8-EC5839686105}" type="slidenum">
              <a:rPr lang="en-US">
                <a:latin typeface="Arial" charset="0"/>
              </a:rPr>
              <a:pPr/>
              <a:t>6</a:t>
            </a:fld>
            <a:endParaRPr lang="en-US" dirty="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23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685817" indent="-263776" defTabSz="914423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55103" indent="-211021" defTabSz="914423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477145" indent="-211021" defTabSz="914423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899186" indent="-211021" defTabSz="914423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365CA77-B5B7-3140-AA98-33F68C1A1631}" type="slidenum">
              <a:rPr lang="en-US">
                <a:latin typeface="Arial" charset="0"/>
              </a:rPr>
              <a:pPr/>
              <a:t>7</a:t>
            </a:fld>
            <a:endParaRPr lang="en-US" dirty="0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23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685817" indent="-263776" defTabSz="914423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55103" indent="-211021" defTabSz="914423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477145" indent="-211021" defTabSz="914423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899186" indent="-211021" defTabSz="914423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365CA77-B5B7-3140-AA98-33F68C1A1631}" type="slidenum">
              <a:rPr lang="en-US">
                <a:latin typeface="Arial" charset="0"/>
              </a:rPr>
              <a:pPr/>
              <a:t>8</a:t>
            </a:fld>
            <a:endParaRPr lang="en-US" dirty="0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40F520-7EB7-534F-BB29-3F35EC63592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87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2/1/16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Romeo &amp; Juliet</a:t>
            </a:r>
            <a:r>
              <a:rPr lang="en-US" b="1" dirty="0" smtClean="0"/>
              <a:t> : Final Review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9</a:t>
            </a:r>
            <a:endParaRPr lang="en-US" dirty="0"/>
          </a:p>
        </p:txBody>
      </p:sp>
      <p:pic>
        <p:nvPicPr>
          <p:cNvPr id="6" name="Picture 5" descr="346d7a40dffc0c5c5d67ee3a32af0b4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986" y="2117092"/>
            <a:ext cx="4387281" cy="403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891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umblr,art,bw,couple,drawing,kiss-4b57e6851724bd45e61f925d2488dc63_h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5" y="2057400"/>
            <a:ext cx="3996328" cy="39963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PLAYS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2133600"/>
            <a:ext cx="5200650" cy="3992563"/>
          </a:xfrm>
        </p:spPr>
        <p:txBody>
          <a:bodyPr>
            <a:normAutofit/>
          </a:bodyPr>
          <a:lstStyle/>
          <a:p>
            <a:r>
              <a:rPr lang="en-US" sz="6600" b="1" u="sng" dirty="0" smtClean="0">
                <a:latin typeface="Century Gothic"/>
                <a:cs typeface="Century Gothic"/>
              </a:rPr>
              <a:t>Tragedies</a:t>
            </a:r>
          </a:p>
          <a:p>
            <a:r>
              <a:rPr lang="en-US" sz="6600" b="1" dirty="0" smtClean="0">
                <a:latin typeface="Century Gothic"/>
                <a:cs typeface="Century Gothic"/>
              </a:rPr>
              <a:t>Comedies</a:t>
            </a:r>
          </a:p>
          <a:p>
            <a:r>
              <a:rPr lang="en-US" sz="6600" b="1" dirty="0" smtClean="0">
                <a:latin typeface="Century Gothic"/>
                <a:cs typeface="Century Gothic"/>
              </a:rPr>
              <a:t>Histories</a:t>
            </a:r>
            <a:endParaRPr lang="en-US" sz="66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9561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l_fullxfull.252705836_grand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676400"/>
            <a:ext cx="3886200" cy="388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Timeframe: Elizabethan England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608637"/>
            <a:ext cx="8324850" cy="1249363"/>
          </a:xfrm>
        </p:spPr>
        <p:txBody>
          <a:bodyPr>
            <a:normAutofit fontScale="92500" lnSpcReduction="20000"/>
          </a:bodyPr>
          <a:lstStyle/>
          <a:p>
            <a:r>
              <a:rPr lang="en-US" sz="9600" b="1" dirty="0" smtClean="0">
                <a:latin typeface="Century Gothic"/>
                <a:cs typeface="Century Gothic"/>
              </a:rPr>
              <a:t>1558-1603</a:t>
            </a:r>
            <a:endParaRPr lang="en-US" sz="9600" b="1" dirty="0">
              <a:latin typeface="Century Gothic"/>
              <a:cs typeface="Century Gothic"/>
            </a:endParaRPr>
          </a:p>
        </p:txBody>
      </p:sp>
      <p:pic>
        <p:nvPicPr>
          <p:cNvPr id="5" name="Picture 4" descr="3731851e03c4d3cf59f5e12d960fcc1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05000"/>
            <a:ext cx="2209800" cy="307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330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5400" b="1" dirty="0">
                <a:cs typeface="Arial Rounded MT Bold"/>
              </a:rPr>
              <a:t>The Globe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4038600" cy="4343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Shakespeare’s </a:t>
            </a:r>
            <a:r>
              <a:rPr lang="en-US" sz="3600" b="1" dirty="0">
                <a:solidFill>
                  <a:schemeClr val="tx1"/>
                </a:solidFill>
                <a:latin typeface="Century Gothic"/>
                <a:cs typeface="Century Gothic"/>
              </a:rPr>
              <a:t>plays </a:t>
            </a:r>
            <a:r>
              <a:rPr lang="en-US" sz="36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were performed </a:t>
            </a:r>
            <a:r>
              <a:rPr lang="en-US" sz="3600" b="1" dirty="0">
                <a:solidFill>
                  <a:schemeClr val="tx1"/>
                </a:solidFill>
                <a:latin typeface="Century Gothic"/>
                <a:cs typeface="Century Gothic"/>
              </a:rPr>
              <a:t>in a theater called the </a:t>
            </a:r>
            <a:r>
              <a:rPr lang="en-US" sz="36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Globe, sometimes called</a:t>
            </a:r>
            <a:r>
              <a:rPr lang="ja-JP" altLang="en-US" sz="36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“</a:t>
            </a:r>
            <a:r>
              <a:rPr lang="en-US" sz="3600" b="1" dirty="0">
                <a:solidFill>
                  <a:schemeClr val="tx1"/>
                </a:solidFill>
                <a:latin typeface="Century Gothic"/>
                <a:cs typeface="Century Gothic"/>
              </a:rPr>
              <a:t>The </a:t>
            </a:r>
            <a:r>
              <a:rPr lang="en-US" sz="36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Wooden</a:t>
            </a:r>
            <a:r>
              <a:rPr lang="en-US" sz="3600" b="1" dirty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‘O’</a:t>
            </a:r>
            <a:r>
              <a:rPr lang="ja-JP" altLang="en-US" sz="36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”</a:t>
            </a:r>
            <a:r>
              <a:rPr lang="en-US" sz="36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Century Gothic"/>
                <a:cs typeface="Century Gothic"/>
              </a:rPr>
              <a:t>because of its circular shape.</a:t>
            </a:r>
          </a:p>
        </p:txBody>
      </p:sp>
      <p:pic>
        <p:nvPicPr>
          <p:cNvPr id="11268" name="Picture 5" descr="globe4"/>
          <p:cNvPicPr>
            <a:picLocks noChangeAspect="1" noChangeArrowheads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90800"/>
            <a:ext cx="393192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3539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_s2055"/>
          <p:cNvCxnSpPr>
            <a:cxnSpLocks noChangeShapeType="1"/>
          </p:cNvCxnSpPr>
          <p:nvPr/>
        </p:nvCxnSpPr>
        <p:spPr bwMode="auto">
          <a:xfrm rot="16200000" flipV="1">
            <a:off x="5821045" y="2408554"/>
            <a:ext cx="930909" cy="31242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Character Review: The </a:t>
            </a:r>
            <a:r>
              <a:rPr lang="en-US" b="1" dirty="0"/>
              <a:t>Montagues</a:t>
            </a:r>
            <a:endParaRPr lang="en-US" b="1" dirty="0"/>
          </a:p>
        </p:txBody>
      </p:sp>
      <p:cxnSp>
        <p:nvCxnSpPr>
          <p:cNvPr id="22" name="_s2055"/>
          <p:cNvCxnSpPr>
            <a:cxnSpLocks noChangeShapeType="1"/>
            <a:stCxn id="24" idx="0"/>
            <a:endCxn id="23" idx="2"/>
          </p:cNvCxnSpPr>
          <p:nvPr/>
        </p:nvCxnSpPr>
        <p:spPr bwMode="auto">
          <a:xfrm rot="5400000" flipH="1" flipV="1">
            <a:off x="2639696" y="2334895"/>
            <a:ext cx="778509" cy="32385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_s2056"/>
          <p:cNvSpPr>
            <a:spLocks noChangeArrowheads="1"/>
          </p:cNvSpPr>
          <p:nvPr/>
        </p:nvSpPr>
        <p:spPr bwMode="auto">
          <a:xfrm>
            <a:off x="3733800" y="1752600"/>
            <a:ext cx="1828800" cy="1812290"/>
          </a:xfrm>
          <a:prstGeom prst="roundRect">
            <a:avLst>
              <a:gd name="adj" fmla="val 16667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latin typeface="Copperplate Gothic Bold" charset="0"/>
              </a:rPr>
              <a:t>Romeo</a:t>
            </a:r>
            <a:endParaRPr lang="en-US" sz="3200" dirty="0">
              <a:solidFill>
                <a:srgbClr val="FFFFFF"/>
              </a:solidFill>
              <a:latin typeface="Copperplate Gothic Bold" charset="0"/>
            </a:endParaRPr>
          </a:p>
        </p:txBody>
      </p:sp>
      <p:sp>
        <p:nvSpPr>
          <p:cNvPr id="24" name="_s2057"/>
          <p:cNvSpPr>
            <a:spLocks noChangeArrowheads="1"/>
          </p:cNvSpPr>
          <p:nvPr/>
        </p:nvSpPr>
        <p:spPr bwMode="auto">
          <a:xfrm>
            <a:off x="381000" y="4343399"/>
            <a:ext cx="2057400" cy="1787525"/>
          </a:xfrm>
          <a:prstGeom prst="roundRect">
            <a:avLst>
              <a:gd name="adj" fmla="val 16667"/>
            </a:avLst>
          </a:prstGeom>
          <a:solidFill>
            <a:srgbClr val="59595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2800" dirty="0" smtClean="0">
                <a:solidFill>
                  <a:srgbClr val="FFFFFF"/>
                </a:solidFill>
                <a:latin typeface="Copperplate Gothic Bold" charset="0"/>
              </a:rPr>
              <a:t>Montague</a:t>
            </a:r>
            <a:endParaRPr lang="en-US" sz="2800" dirty="0">
              <a:solidFill>
                <a:srgbClr val="FFFFFF"/>
              </a:solidFill>
              <a:latin typeface="Copperplate Gothic Bold" charset="0"/>
            </a:endParaRPr>
          </a:p>
          <a:p>
            <a:pPr algn="ctr"/>
            <a:r>
              <a:rPr lang="en-US" sz="2000" dirty="0" smtClean="0">
                <a:solidFill>
                  <a:srgbClr val="739900"/>
                </a:solidFill>
                <a:latin typeface="BankGothic Md BT" charset="0"/>
              </a:rPr>
              <a:t>Romeo’s</a:t>
            </a:r>
            <a:endParaRPr lang="en-US" sz="2000" dirty="0">
              <a:solidFill>
                <a:srgbClr val="739900"/>
              </a:solidFill>
              <a:latin typeface="BankGothic Md BT" charset="0"/>
            </a:endParaRPr>
          </a:p>
          <a:p>
            <a:pPr algn="ctr"/>
            <a:r>
              <a:rPr lang="en-US" sz="2000" dirty="0">
                <a:solidFill>
                  <a:srgbClr val="739900"/>
                </a:solidFill>
                <a:latin typeface="BankGothic Md BT" charset="0"/>
              </a:rPr>
              <a:t>father</a:t>
            </a:r>
          </a:p>
        </p:txBody>
      </p:sp>
      <p:sp>
        <p:nvSpPr>
          <p:cNvPr id="25" name="_s2058"/>
          <p:cNvSpPr>
            <a:spLocks noChangeArrowheads="1"/>
          </p:cNvSpPr>
          <p:nvPr/>
        </p:nvSpPr>
        <p:spPr bwMode="auto">
          <a:xfrm>
            <a:off x="4724400" y="4343400"/>
            <a:ext cx="2057400" cy="1777365"/>
          </a:xfrm>
          <a:prstGeom prst="roundRect">
            <a:avLst>
              <a:gd name="adj" fmla="val 16667"/>
            </a:avLst>
          </a:prstGeom>
          <a:solidFill>
            <a:srgbClr val="59595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2800" dirty="0" smtClean="0">
                <a:solidFill>
                  <a:srgbClr val="FFFFFF"/>
                </a:solidFill>
                <a:latin typeface="Copperplate Gothic Bold" charset="0"/>
              </a:rPr>
              <a:t>Mercutio</a:t>
            </a:r>
            <a:endParaRPr lang="en-US" sz="2800" dirty="0">
              <a:solidFill>
                <a:srgbClr val="FFFFFF"/>
              </a:solidFill>
              <a:latin typeface="Copperplate Gothic Bold" charset="0"/>
            </a:endParaRPr>
          </a:p>
          <a:p>
            <a:pPr algn="ctr"/>
            <a:r>
              <a:rPr lang="en-US" sz="2000" dirty="0" smtClean="0">
                <a:solidFill>
                  <a:srgbClr val="739900"/>
                </a:solidFill>
                <a:latin typeface="BankGothic Md BT" charset="0"/>
              </a:rPr>
              <a:t>Romeo’s </a:t>
            </a:r>
          </a:p>
          <a:p>
            <a:pPr algn="ctr"/>
            <a:r>
              <a:rPr lang="en-US" sz="2000" dirty="0" smtClean="0">
                <a:solidFill>
                  <a:srgbClr val="739900"/>
                </a:solidFill>
                <a:latin typeface="BankGothic Md BT" charset="0"/>
              </a:rPr>
              <a:t>Friend</a:t>
            </a:r>
            <a:endParaRPr lang="en-US" sz="2000" dirty="0">
              <a:solidFill>
                <a:srgbClr val="739900"/>
              </a:solidFill>
              <a:latin typeface="BankGothic Md BT" charset="0"/>
            </a:endParaRPr>
          </a:p>
          <a:p>
            <a:pPr algn="ctr"/>
            <a:endParaRPr lang="en-US" sz="2000" dirty="0">
              <a:solidFill>
                <a:srgbClr val="739900"/>
              </a:solidFill>
              <a:latin typeface="BankGothic Md BT" charset="0"/>
            </a:endParaRPr>
          </a:p>
        </p:txBody>
      </p:sp>
      <p:sp>
        <p:nvSpPr>
          <p:cNvPr id="26" name="_s2059"/>
          <p:cNvSpPr>
            <a:spLocks noChangeArrowheads="1"/>
          </p:cNvSpPr>
          <p:nvPr/>
        </p:nvSpPr>
        <p:spPr bwMode="auto">
          <a:xfrm>
            <a:off x="6858000" y="4318635"/>
            <a:ext cx="1905000" cy="1777365"/>
          </a:xfrm>
          <a:prstGeom prst="roundRect">
            <a:avLst>
              <a:gd name="adj" fmla="val 16667"/>
            </a:avLst>
          </a:prstGeom>
          <a:solidFill>
            <a:srgbClr val="59595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2800" dirty="0" smtClean="0">
                <a:solidFill>
                  <a:srgbClr val="FFFFFF"/>
                </a:solidFill>
                <a:latin typeface="Copperplate Gothic Bold" charset="0"/>
              </a:rPr>
              <a:t>Benvolio</a:t>
            </a:r>
            <a:endParaRPr lang="en-US" sz="2800" dirty="0">
              <a:solidFill>
                <a:srgbClr val="FFFFFF"/>
              </a:solidFill>
              <a:latin typeface="Copperplate Gothic Bold" charset="0"/>
            </a:endParaRPr>
          </a:p>
          <a:p>
            <a:pPr algn="ctr"/>
            <a:r>
              <a:rPr lang="en-US" sz="2000" dirty="0" smtClean="0">
                <a:solidFill>
                  <a:srgbClr val="739900"/>
                </a:solidFill>
                <a:latin typeface="BankGothic Md BT" charset="0"/>
              </a:rPr>
              <a:t>Romeo’s</a:t>
            </a:r>
            <a:endParaRPr lang="en-US" sz="2000" dirty="0">
              <a:solidFill>
                <a:srgbClr val="739900"/>
              </a:solidFill>
              <a:latin typeface="BankGothic Md BT" charset="0"/>
            </a:endParaRPr>
          </a:p>
          <a:p>
            <a:pPr algn="ctr"/>
            <a:r>
              <a:rPr lang="en-US" sz="2000" dirty="0" smtClean="0">
                <a:solidFill>
                  <a:srgbClr val="739900"/>
                </a:solidFill>
                <a:latin typeface="BankGothic Md BT" charset="0"/>
              </a:rPr>
              <a:t>Cousin</a:t>
            </a:r>
            <a:endParaRPr lang="en-US" sz="2000" dirty="0">
              <a:solidFill>
                <a:srgbClr val="739900"/>
              </a:solidFill>
              <a:latin typeface="BankGothic Md BT" charset="0"/>
            </a:endParaRPr>
          </a:p>
        </p:txBody>
      </p:sp>
      <p:sp>
        <p:nvSpPr>
          <p:cNvPr id="27" name="_s2060"/>
          <p:cNvSpPr>
            <a:spLocks noChangeArrowheads="1"/>
          </p:cNvSpPr>
          <p:nvPr/>
        </p:nvSpPr>
        <p:spPr bwMode="auto">
          <a:xfrm>
            <a:off x="2514600" y="4343399"/>
            <a:ext cx="2133600" cy="1787525"/>
          </a:xfrm>
          <a:prstGeom prst="roundRect">
            <a:avLst>
              <a:gd name="adj" fmla="val 16667"/>
            </a:avLst>
          </a:prstGeom>
          <a:solidFill>
            <a:srgbClr val="59595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3200" dirty="0">
                <a:solidFill>
                  <a:srgbClr val="FFFFFF"/>
                </a:solidFill>
                <a:latin typeface="Copperplate Gothic Bold" charset="0"/>
              </a:rPr>
              <a:t>Lady</a:t>
            </a:r>
          </a:p>
          <a:p>
            <a:pPr algn="ctr"/>
            <a:r>
              <a:rPr lang="en-US" sz="2800" dirty="0" smtClean="0">
                <a:solidFill>
                  <a:srgbClr val="FFFFFF"/>
                </a:solidFill>
                <a:latin typeface="Copperplate Gothic Bold" charset="0"/>
              </a:rPr>
              <a:t>Montague</a:t>
            </a:r>
            <a:endParaRPr lang="en-US" sz="2800" dirty="0">
              <a:solidFill>
                <a:srgbClr val="FFFFFF"/>
              </a:solidFill>
              <a:latin typeface="Copperplate Gothic Bold" charset="0"/>
            </a:endParaRPr>
          </a:p>
          <a:p>
            <a:pPr algn="ctr"/>
            <a:r>
              <a:rPr lang="en-US" sz="2000" dirty="0" smtClean="0">
                <a:solidFill>
                  <a:srgbClr val="739900"/>
                </a:solidFill>
                <a:latin typeface="BankGothic Md BT" charset="0"/>
              </a:rPr>
              <a:t>Romeo’s</a:t>
            </a:r>
            <a:endParaRPr lang="en-US" sz="2000" dirty="0">
              <a:solidFill>
                <a:srgbClr val="739900"/>
              </a:solidFill>
              <a:latin typeface="BankGothic Md BT" charset="0"/>
            </a:endParaRPr>
          </a:p>
          <a:p>
            <a:pPr algn="ctr"/>
            <a:r>
              <a:rPr lang="en-US" sz="2000" dirty="0">
                <a:solidFill>
                  <a:srgbClr val="739900"/>
                </a:solidFill>
                <a:latin typeface="BankGothic Md BT" charset="0"/>
              </a:rPr>
              <a:t>Mother</a:t>
            </a:r>
          </a:p>
        </p:txBody>
      </p:sp>
      <p:pic>
        <p:nvPicPr>
          <p:cNvPr id="11" name="Picture 10" descr="Screen Shot 2015-12-31 at 12.01.3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1905001"/>
            <a:ext cx="2209800" cy="194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213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400" b="1" dirty="0" smtClean="0"/>
              <a:t>Character Review: The </a:t>
            </a:r>
            <a:r>
              <a:rPr lang="en-US" sz="4400" b="1" dirty="0"/>
              <a:t>Capulets</a:t>
            </a:r>
            <a:endParaRPr lang="en-US" sz="4400" b="1" dirty="0"/>
          </a:p>
        </p:txBody>
      </p:sp>
      <p:grpSp>
        <p:nvGrpSpPr>
          <p:cNvPr id="2050" name="Content Placeholder 30722"/>
          <p:cNvGrpSpPr>
            <a:grpSpLocks noGrp="1"/>
          </p:cNvGrpSpPr>
          <p:nvPr/>
        </p:nvGrpSpPr>
        <p:grpSpPr bwMode="auto">
          <a:xfrm>
            <a:off x="457200" y="1600200"/>
            <a:ext cx="8229600" cy="4530725"/>
            <a:chOff x="1152" y="1298"/>
            <a:chExt cx="3888" cy="720"/>
          </a:xfrm>
        </p:grpSpPr>
        <p:sp>
          <p:nvSpPr>
            <p:cNvPr id="2051" name="AutoShape 4"/>
            <p:cNvSpPr>
              <a:spLocks noChangeAspect="1" noChangeArrowheads="1" noTextEdit="1"/>
            </p:cNvSpPr>
            <p:nvPr/>
          </p:nvSpPr>
          <p:spPr bwMode="auto">
            <a:xfrm>
              <a:off x="1152" y="1298"/>
              <a:ext cx="388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2052" name="_s2052"/>
            <p:cNvCxnSpPr>
              <a:cxnSpLocks noChangeShapeType="1"/>
              <a:stCxn id="2060" idx="0"/>
              <a:endCxn id="2056" idx="2"/>
            </p:cNvCxnSpPr>
            <p:nvPr/>
          </p:nvCxnSpPr>
          <p:spPr bwMode="auto">
            <a:xfrm rot="16200000">
              <a:off x="2772" y="1406"/>
              <a:ext cx="144" cy="504"/>
            </a:xfrm>
            <a:prstGeom prst="bentConnector3">
              <a:avLst>
                <a:gd name="adj1" fmla="val 1263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3" name="_s2053"/>
            <p:cNvCxnSpPr>
              <a:cxnSpLocks noChangeShapeType="1"/>
              <a:stCxn id="2059" idx="0"/>
              <a:endCxn id="2056" idx="2"/>
            </p:cNvCxnSpPr>
            <p:nvPr/>
          </p:nvCxnSpPr>
          <p:spPr bwMode="auto">
            <a:xfrm rot="5400000" flipH="1">
              <a:off x="3780" y="902"/>
              <a:ext cx="144" cy="1512"/>
            </a:xfrm>
            <a:prstGeom prst="bentConnector3">
              <a:avLst>
                <a:gd name="adj1" fmla="val 1263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" name="_s2054"/>
            <p:cNvCxnSpPr>
              <a:cxnSpLocks noChangeShapeType="1"/>
              <a:stCxn id="2058" idx="0"/>
              <a:endCxn id="2056" idx="2"/>
            </p:cNvCxnSpPr>
            <p:nvPr/>
          </p:nvCxnSpPr>
          <p:spPr bwMode="auto">
            <a:xfrm rot="5400000" flipH="1">
              <a:off x="3276" y="1406"/>
              <a:ext cx="144" cy="504"/>
            </a:xfrm>
            <a:prstGeom prst="bentConnector3">
              <a:avLst>
                <a:gd name="adj1" fmla="val 1263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" name="_s2055"/>
            <p:cNvCxnSpPr>
              <a:cxnSpLocks noChangeShapeType="1"/>
              <a:stCxn id="2057" idx="0"/>
              <a:endCxn id="2056" idx="2"/>
            </p:cNvCxnSpPr>
            <p:nvPr/>
          </p:nvCxnSpPr>
          <p:spPr bwMode="auto">
            <a:xfrm rot="16200000">
              <a:off x="2268" y="902"/>
              <a:ext cx="144" cy="1512"/>
            </a:xfrm>
            <a:prstGeom prst="bentConnector3">
              <a:avLst>
                <a:gd name="adj1" fmla="val 1263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6" name="_s2056"/>
            <p:cNvSpPr>
              <a:spLocks noChangeArrowheads="1"/>
            </p:cNvSpPr>
            <p:nvPr/>
          </p:nvSpPr>
          <p:spPr bwMode="auto">
            <a:xfrm>
              <a:off x="2664" y="129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Copperplate Gothic Bold" charset="0"/>
                </a:rPr>
                <a:t>juliet</a:t>
              </a:r>
              <a:endParaRPr lang="en-US" sz="3200" dirty="0">
                <a:solidFill>
                  <a:schemeClr val="bg1"/>
                </a:solidFill>
                <a:latin typeface="Copperplate Gothic Bold" charset="0"/>
              </a:endParaRPr>
            </a:p>
          </p:txBody>
        </p:sp>
        <p:sp>
          <p:nvSpPr>
            <p:cNvPr id="2057" name="_s2057"/>
            <p:cNvSpPr>
              <a:spLocks noChangeArrowheads="1"/>
            </p:cNvSpPr>
            <p:nvPr/>
          </p:nvSpPr>
          <p:spPr bwMode="auto">
            <a:xfrm>
              <a:off x="1152" y="173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59595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3200" dirty="0">
                  <a:solidFill>
                    <a:srgbClr val="FFFFFF"/>
                  </a:solidFill>
                  <a:latin typeface="Copperplate Gothic Bold" charset="0"/>
                </a:rPr>
                <a:t>Capulet</a:t>
              </a:r>
            </a:p>
            <a:p>
              <a:pPr algn="ctr"/>
              <a:r>
                <a:rPr lang="en-US" sz="2000" dirty="0">
                  <a:solidFill>
                    <a:srgbClr val="739900"/>
                  </a:solidFill>
                  <a:latin typeface="BankGothic Md BT" charset="0"/>
                </a:rPr>
                <a:t>Juliet</a:t>
              </a:r>
              <a:r>
                <a:rPr lang="ja-JP" altLang="en-US" sz="2000" dirty="0">
                  <a:solidFill>
                    <a:srgbClr val="739900"/>
                  </a:solidFill>
                  <a:latin typeface="Tahoma"/>
                </a:rPr>
                <a:t>’</a:t>
              </a:r>
              <a:r>
                <a:rPr lang="en-US" sz="2000" dirty="0">
                  <a:solidFill>
                    <a:srgbClr val="739900"/>
                  </a:solidFill>
                  <a:latin typeface="BankGothic Md BT" charset="0"/>
                </a:rPr>
                <a:t>s </a:t>
              </a:r>
            </a:p>
            <a:p>
              <a:pPr algn="ctr"/>
              <a:r>
                <a:rPr lang="en-US" sz="2000" dirty="0">
                  <a:solidFill>
                    <a:srgbClr val="739900"/>
                  </a:solidFill>
                  <a:latin typeface="BankGothic Md BT" charset="0"/>
                </a:rPr>
                <a:t>father</a:t>
              </a:r>
            </a:p>
          </p:txBody>
        </p:sp>
        <p:sp>
          <p:nvSpPr>
            <p:cNvPr id="2058" name="_s2058"/>
            <p:cNvSpPr>
              <a:spLocks noChangeArrowheads="1"/>
            </p:cNvSpPr>
            <p:nvPr/>
          </p:nvSpPr>
          <p:spPr bwMode="auto">
            <a:xfrm>
              <a:off x="3168" y="173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59595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3200" dirty="0">
                  <a:solidFill>
                    <a:srgbClr val="FFFFFF"/>
                  </a:solidFill>
                  <a:latin typeface="Copperplate Gothic Bold" charset="0"/>
                </a:rPr>
                <a:t>Tybalt</a:t>
              </a:r>
              <a:endParaRPr lang="en-US" sz="3200" dirty="0">
                <a:solidFill>
                  <a:srgbClr val="FFFFFF"/>
                </a:solidFill>
                <a:latin typeface="Copperplate Gothic Bold" charset="0"/>
              </a:endParaRPr>
            </a:p>
            <a:p>
              <a:pPr algn="ctr"/>
              <a:r>
                <a:rPr lang="en-US" sz="2000" dirty="0">
                  <a:solidFill>
                    <a:srgbClr val="739900"/>
                  </a:solidFill>
                  <a:latin typeface="BankGothic Md BT" charset="0"/>
                </a:rPr>
                <a:t>Juliet</a:t>
              </a:r>
              <a:r>
                <a:rPr lang="ja-JP" altLang="en-US" sz="2000" dirty="0">
                  <a:solidFill>
                    <a:srgbClr val="739900"/>
                  </a:solidFill>
                  <a:latin typeface="Tahoma"/>
                </a:rPr>
                <a:t>’</a:t>
              </a:r>
              <a:r>
                <a:rPr lang="en-US" sz="2000" dirty="0">
                  <a:solidFill>
                    <a:srgbClr val="739900"/>
                  </a:solidFill>
                  <a:latin typeface="BankGothic Md BT" charset="0"/>
                </a:rPr>
                <a:t>s </a:t>
              </a:r>
            </a:p>
            <a:p>
              <a:pPr algn="ctr"/>
              <a:r>
                <a:rPr lang="en-US" sz="2000" dirty="0">
                  <a:solidFill>
                    <a:srgbClr val="739900"/>
                  </a:solidFill>
                  <a:latin typeface="BankGothic Md BT" charset="0"/>
                </a:rPr>
                <a:t>cousin</a:t>
              </a:r>
            </a:p>
          </p:txBody>
        </p:sp>
        <p:sp>
          <p:nvSpPr>
            <p:cNvPr id="2059" name="_s2059"/>
            <p:cNvSpPr>
              <a:spLocks noChangeArrowheads="1"/>
            </p:cNvSpPr>
            <p:nvPr/>
          </p:nvSpPr>
          <p:spPr bwMode="auto">
            <a:xfrm>
              <a:off x="4176" y="173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59595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3200" dirty="0">
                  <a:solidFill>
                    <a:srgbClr val="FFFFFF"/>
                  </a:solidFill>
                  <a:latin typeface="Copperplate Gothic Bold" charset="0"/>
                </a:rPr>
                <a:t>Nurse</a:t>
              </a:r>
            </a:p>
            <a:p>
              <a:pPr algn="ctr"/>
              <a:r>
                <a:rPr lang="en-US" sz="2000" dirty="0">
                  <a:solidFill>
                    <a:srgbClr val="739900"/>
                  </a:solidFill>
                  <a:latin typeface="BankGothic Md BT" charset="0"/>
                </a:rPr>
                <a:t>Juliet</a:t>
              </a:r>
              <a:r>
                <a:rPr lang="ja-JP" altLang="en-US" sz="2000" dirty="0">
                  <a:solidFill>
                    <a:srgbClr val="739900"/>
                  </a:solidFill>
                  <a:latin typeface="Tahoma"/>
                </a:rPr>
                <a:t>’</a:t>
              </a:r>
              <a:r>
                <a:rPr lang="en-US" sz="2000" dirty="0">
                  <a:solidFill>
                    <a:srgbClr val="739900"/>
                  </a:solidFill>
                  <a:latin typeface="BankGothic Md BT" charset="0"/>
                </a:rPr>
                <a:t>s</a:t>
              </a:r>
            </a:p>
            <a:p>
              <a:pPr algn="ctr"/>
              <a:r>
                <a:rPr lang="en-US" sz="2000" dirty="0">
                  <a:solidFill>
                    <a:srgbClr val="739900"/>
                  </a:solidFill>
                  <a:latin typeface="BankGothic Md BT" charset="0"/>
                </a:rPr>
                <a:t>nanny</a:t>
              </a:r>
            </a:p>
          </p:txBody>
        </p:sp>
        <p:sp>
          <p:nvSpPr>
            <p:cNvPr id="2060" name="_s2060"/>
            <p:cNvSpPr>
              <a:spLocks noChangeArrowheads="1"/>
            </p:cNvSpPr>
            <p:nvPr/>
          </p:nvSpPr>
          <p:spPr bwMode="auto">
            <a:xfrm>
              <a:off x="2160" y="173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59595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3200" dirty="0">
                  <a:solidFill>
                    <a:srgbClr val="FFFFFF"/>
                  </a:solidFill>
                  <a:latin typeface="Copperplate Gothic Bold" charset="0"/>
                </a:rPr>
                <a:t>Lady</a:t>
              </a:r>
            </a:p>
            <a:p>
              <a:pPr algn="ctr"/>
              <a:r>
                <a:rPr lang="en-US" sz="3200" dirty="0">
                  <a:solidFill>
                    <a:srgbClr val="FFFFFF"/>
                  </a:solidFill>
                  <a:latin typeface="Copperplate Gothic Bold" charset="0"/>
                </a:rPr>
                <a:t>Capulet</a:t>
              </a:r>
            </a:p>
            <a:p>
              <a:pPr algn="ctr"/>
              <a:r>
                <a:rPr lang="en-US" sz="2000" dirty="0">
                  <a:solidFill>
                    <a:srgbClr val="739900"/>
                  </a:solidFill>
                  <a:latin typeface="BankGothic Md BT" charset="0"/>
                </a:rPr>
                <a:t>Juliet</a:t>
              </a:r>
              <a:r>
                <a:rPr lang="ja-JP" altLang="en-US" sz="2000" dirty="0">
                  <a:solidFill>
                    <a:srgbClr val="739900"/>
                  </a:solidFill>
                  <a:latin typeface="Tahoma"/>
                </a:rPr>
                <a:t>’</a:t>
              </a:r>
              <a:r>
                <a:rPr lang="en-US" sz="2000" dirty="0">
                  <a:solidFill>
                    <a:srgbClr val="739900"/>
                  </a:solidFill>
                  <a:latin typeface="BankGothic Md BT" charset="0"/>
                </a:rPr>
                <a:t>s</a:t>
              </a:r>
            </a:p>
            <a:p>
              <a:pPr algn="ctr"/>
              <a:r>
                <a:rPr lang="en-US" sz="2000" dirty="0">
                  <a:solidFill>
                    <a:srgbClr val="739900"/>
                  </a:solidFill>
                  <a:latin typeface="BankGothic Md BT" charset="0"/>
                </a:rPr>
                <a:t>Mother</a:t>
              </a:r>
            </a:p>
          </p:txBody>
        </p:sp>
      </p:grpSp>
      <p:pic>
        <p:nvPicPr>
          <p:cNvPr id="3" name="Picture 2" descr="tumblr_static_edppsb7nf34g0wo88swk8co0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2514600" cy="242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828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381000"/>
            <a:ext cx="4648200" cy="1112838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z="4400" b="1" dirty="0" smtClean="0"/>
              <a:t>Literary Techniques</a:t>
            </a:r>
            <a:endParaRPr lang="en-US" sz="4400" b="1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8424" y="1981200"/>
            <a:ext cx="8426976" cy="4038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b="1" u="sng" dirty="0" smtClean="0">
                <a:solidFill>
                  <a:schemeClr val="tx2"/>
                </a:solidFill>
                <a:latin typeface="Century Gothic"/>
                <a:cs typeface="Century Gothic"/>
              </a:rPr>
              <a:t>Things </a:t>
            </a:r>
            <a:r>
              <a:rPr lang="en-US" sz="2400" b="1" u="sng" dirty="0">
                <a:solidFill>
                  <a:schemeClr val="tx2"/>
                </a:solidFill>
                <a:latin typeface="Century Gothic"/>
                <a:cs typeface="Century Gothic"/>
              </a:rPr>
              <a:t>to know: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000000"/>
                </a:solidFill>
                <a:latin typeface="Century Gothic"/>
                <a:cs typeface="Century Gothic"/>
              </a:rPr>
              <a:t>Sometimes a character will give a long speech all by herself, revealing her secret thoughts to the audience: this is called a </a:t>
            </a:r>
            <a:r>
              <a:rPr lang="en-US" sz="2000" b="1" dirty="0">
                <a:solidFill>
                  <a:srgbClr val="739900"/>
                </a:solidFill>
                <a:latin typeface="Century Gothic"/>
                <a:cs typeface="Century Gothic"/>
              </a:rPr>
              <a:t>soliloquy</a:t>
            </a:r>
            <a:r>
              <a:rPr lang="en-US" sz="2000" b="1" dirty="0">
                <a:solidFill>
                  <a:srgbClr val="000000"/>
                </a:solidFill>
                <a:latin typeface="Century Gothic"/>
                <a:cs typeface="Century Gothic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000000"/>
                </a:solidFill>
                <a:latin typeface="Century Gothic"/>
                <a:cs typeface="Century Gothic"/>
              </a:rPr>
              <a:t>Sometimes a character will just make a brief comment to the audience that the other characters don’t hear; this is called an </a:t>
            </a:r>
            <a:r>
              <a:rPr lang="en-US" sz="2000" b="1" dirty="0">
                <a:solidFill>
                  <a:srgbClr val="739900"/>
                </a:solidFill>
                <a:latin typeface="Century Gothic"/>
                <a:cs typeface="Century Gothic"/>
              </a:rPr>
              <a:t>aside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000000"/>
                </a:solidFill>
                <a:latin typeface="Century Gothic"/>
                <a:cs typeface="Century Gothic"/>
              </a:rPr>
              <a:t>When two characters speak to one another, that is </a:t>
            </a:r>
            <a:r>
              <a:rPr lang="en-US" sz="2000" b="1" dirty="0">
                <a:solidFill>
                  <a:srgbClr val="739900"/>
                </a:solidFill>
                <a:latin typeface="Century Gothic"/>
                <a:cs typeface="Century Gothic"/>
              </a:rPr>
              <a:t>dialogue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When a word has two meanings, but sounds the same and the author using the chance to play on the words, this is a </a:t>
            </a:r>
            <a:r>
              <a:rPr lang="en-US" sz="2000" b="1" dirty="0" smtClean="0">
                <a:solidFill>
                  <a:srgbClr val="739900"/>
                </a:solidFill>
                <a:latin typeface="Century Gothic"/>
                <a:cs typeface="Century Gothic"/>
              </a:rPr>
              <a:t>pun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000000"/>
                </a:solidFill>
                <a:latin typeface="Century Gothic"/>
                <a:cs typeface="Century Gothic"/>
              </a:rPr>
              <a:t>When two 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words are used together, even if they seem contradictory (seem to be opposites), this is a </a:t>
            </a:r>
            <a:r>
              <a:rPr lang="en-US" sz="2000" b="1" dirty="0" smtClean="0">
                <a:solidFill>
                  <a:srgbClr val="739900"/>
                </a:solidFill>
                <a:latin typeface="Century Gothic"/>
                <a:cs typeface="Century Gothic"/>
              </a:rPr>
              <a:t>paradox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en-US" sz="2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677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381000"/>
            <a:ext cx="4648200" cy="1112838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z="4400" b="1" dirty="0" smtClean="0"/>
              <a:t>Literary Techniques</a:t>
            </a:r>
            <a:endParaRPr lang="en-US" sz="4400" b="1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8424" y="1981200"/>
            <a:ext cx="8426976" cy="4038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b="1" u="sng" dirty="0" smtClean="0">
                <a:solidFill>
                  <a:schemeClr val="tx2"/>
                </a:solidFill>
                <a:latin typeface="Century Gothic"/>
                <a:cs typeface="Century Gothic"/>
              </a:rPr>
              <a:t>Things </a:t>
            </a:r>
            <a:r>
              <a:rPr lang="en-US" sz="2400" b="1" u="sng" dirty="0">
                <a:solidFill>
                  <a:schemeClr val="tx2"/>
                </a:solidFill>
                <a:latin typeface="Century Gothic"/>
                <a:cs typeface="Century Gothic"/>
              </a:rPr>
              <a:t>to know: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If a comparison is made using “like” or “as,” this is a </a:t>
            </a:r>
            <a:r>
              <a:rPr lang="en-US" sz="2000" b="1" dirty="0" smtClean="0">
                <a:solidFill>
                  <a:srgbClr val="739900"/>
                </a:solidFill>
                <a:latin typeface="Century Gothic"/>
                <a:cs typeface="Century Gothic"/>
              </a:rPr>
              <a:t>simile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.</a:t>
            </a:r>
            <a:endParaRPr lang="en-US" sz="20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When a comparison is made WITHOUT using “like” or “as,” this is a </a:t>
            </a:r>
            <a:r>
              <a:rPr lang="en-US" sz="2000" b="1" dirty="0" smtClean="0">
                <a:solidFill>
                  <a:srgbClr val="739900"/>
                </a:solidFill>
                <a:latin typeface="Century Gothic"/>
                <a:cs typeface="Century Gothic"/>
              </a:rPr>
              <a:t>metaphor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en-US" sz="2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When an inanimate object is given human qualities, this is called </a:t>
            </a:r>
            <a:r>
              <a:rPr lang="en-US" sz="2000" b="1" dirty="0" smtClean="0">
                <a:solidFill>
                  <a:srgbClr val="739900"/>
                </a:solidFill>
                <a:latin typeface="Century Gothic"/>
                <a:cs typeface="Century Gothic"/>
              </a:rPr>
              <a:t>personification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An inappropriateness of speech resulting from the use of one word for another that closely resembles it is a </a:t>
            </a:r>
            <a:r>
              <a:rPr lang="en-US" sz="2000" b="1" dirty="0" smtClean="0">
                <a:solidFill>
                  <a:srgbClr val="739900"/>
                </a:solidFill>
                <a:latin typeface="Century Gothic"/>
                <a:cs typeface="Century Gothic"/>
              </a:rPr>
              <a:t>malapropism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9574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24</TotalTime>
  <Words>293</Words>
  <Application>Microsoft Macintosh PowerPoint</Application>
  <PresentationFormat>On-screen Show (4:3)</PresentationFormat>
  <Paragraphs>57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Spectrum</vt:lpstr>
      <vt:lpstr>Romeo &amp; Juliet : Final Review</vt:lpstr>
      <vt:lpstr>TYPES OF PLAYS</vt:lpstr>
      <vt:lpstr>The Timeframe: Elizabethan England</vt:lpstr>
      <vt:lpstr>The Globe</vt:lpstr>
      <vt:lpstr>Character Review: The Montagues</vt:lpstr>
      <vt:lpstr>Character Review: The Capulets</vt:lpstr>
      <vt:lpstr>Literary Techniques</vt:lpstr>
      <vt:lpstr>Literary Techniques</vt:lpstr>
    </vt:vector>
  </TitlesOfParts>
  <Company>Indiana Unversity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&amp; Juliet : Final Review</dc:title>
  <dc:creator>Kaylie Fougerousse</dc:creator>
  <cp:lastModifiedBy>Kaylie Fougerousse</cp:lastModifiedBy>
  <cp:revision>7</cp:revision>
  <dcterms:created xsi:type="dcterms:W3CDTF">2016-01-31T02:02:29Z</dcterms:created>
  <dcterms:modified xsi:type="dcterms:W3CDTF">2016-02-02T04:14:15Z</dcterms:modified>
</cp:coreProperties>
</file>