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61" r:id="rId4"/>
    <p:sldId id="260" r:id="rId5"/>
    <p:sldId id="258" r:id="rId6"/>
    <p:sldId id="262" r:id="rId7"/>
    <p:sldId id="263" r:id="rId8"/>
    <p:sldId id="264" r:id="rId9"/>
    <p:sldId id="265" r:id="rId10"/>
    <p:sldId id="266" r:id="rId11"/>
    <p:sldId id="270" r:id="rId12"/>
    <p:sldId id="267" r:id="rId13"/>
    <p:sldId id="268" r:id="rId14"/>
    <p:sldId id="269" r:id="rId15"/>
    <p:sldId id="259"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04"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BA839-544E-FC40-AA03-E630623E2669}" type="datetimeFigureOut">
              <a:rPr lang="en-US" smtClean="0"/>
              <a:t>12/12/15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136B9-9062-3B4C-9C89-16F878B22C40}" type="slidenum">
              <a:rPr lang="en-US" smtClean="0"/>
              <a:t>‹#›</a:t>
            </a:fld>
            <a:endParaRPr lang="en-US" dirty="0"/>
          </a:p>
        </p:txBody>
      </p:sp>
    </p:spTree>
    <p:extLst>
      <p:ext uri="{BB962C8B-B14F-4D97-AF65-F5344CB8AC3E}">
        <p14:creationId xmlns:p14="http://schemas.microsoft.com/office/powerpoint/2010/main" val="39891705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136B9-9062-3B4C-9C89-16F878B22C40}" type="slidenum">
              <a:rPr lang="en-US" smtClean="0"/>
              <a:t>7</a:t>
            </a:fld>
            <a:endParaRPr lang="en-US"/>
          </a:p>
        </p:txBody>
      </p:sp>
    </p:spTree>
    <p:extLst>
      <p:ext uri="{BB962C8B-B14F-4D97-AF65-F5344CB8AC3E}">
        <p14:creationId xmlns:p14="http://schemas.microsoft.com/office/powerpoint/2010/main" val="208845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D7C69E9-5C41-3440-B7F6-20438951C669}" type="datetimeFigureOut">
              <a:rPr lang="en-US" smtClean="0"/>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5D7C69E9-5C41-3440-B7F6-20438951C669}" type="datetimeFigureOut">
              <a:rPr lang="en-US" smtClean="0"/>
              <a:t>12/12/15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D7C69E9-5C41-3440-B7F6-20438951C669}" type="datetimeFigureOut">
              <a:rPr lang="en-US" smtClean="0"/>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5D7C69E9-5C41-3440-B7F6-20438951C669}" type="datetimeFigureOut">
              <a:rPr lang="en-US" smtClean="0"/>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dirty="0" smtClean="0"/>
              <a:t>Drag picture to placeholder or click icon to add</a:t>
            </a:r>
            <a:endParaRPr dirty="0"/>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5D7C69E9-5C41-3440-B7F6-20438951C669}" type="datetimeFigureOut">
              <a:rPr lang="en-US" smtClean="0"/>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dirty="0" smtClean="0"/>
              <a:t>Drag picture to placeholder or click icon to add</a:t>
            </a:r>
            <a:endParaRPr dirty="0"/>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dirty="0" smtClean="0"/>
              <a:t>Drag picture to placeholder or click icon to add</a:t>
            </a:r>
            <a:endParaRPr dirty="0"/>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dirty="0" smtClean="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D7C69E9-5C41-3440-B7F6-20438951C669}" type="datetimeFigureOut">
              <a:rPr lang="en-US" smtClean="0"/>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D7C69E9-5C41-3440-B7F6-20438951C669}" type="datetimeFigureOut">
              <a:rPr lang="en-US" smtClean="0"/>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D7C69E9-5C41-3440-B7F6-20438951C669}" type="datetimeFigureOut">
              <a:rPr lang="en-US" smtClean="0"/>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D7C69E9-5C41-3440-B7F6-20438951C669}" type="datetimeFigureOut">
              <a:rPr lang="en-US" smtClean="0"/>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C69E9-5C41-3440-B7F6-20438951C669}" type="datetimeFigureOut">
              <a:rPr lang="en-US" smtClean="0"/>
              <a:t>12/12/15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5D7C69E9-5C41-3440-B7F6-20438951C669}" type="datetimeFigureOut">
              <a:rPr lang="en-US" smtClean="0"/>
              <a:t>12/12/15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5D7C69E9-5C41-3440-B7F6-20438951C669}" type="datetimeFigureOut">
              <a:rPr lang="en-US" smtClean="0"/>
              <a:t>12/12/15</a:t>
            </a:fld>
            <a:endParaRPr lang="en-US" dirty="0"/>
          </a:p>
        </p:txBody>
      </p:sp>
      <p:sp>
        <p:nvSpPr>
          <p:cNvPr id="8" name="Footer Placeholder 7"/>
          <p:cNvSpPr>
            <a:spLocks noGrp="1"/>
          </p:cNvSpPr>
          <p:nvPr>
            <p:ph type="ftr" sz="quarter" idx="11"/>
          </p:nvPr>
        </p:nvSpPr>
        <p:spPr>
          <a:xfrm>
            <a:off x="1120588" y="188259"/>
            <a:ext cx="2895600" cy="365125"/>
          </a:xfrm>
        </p:spPr>
        <p:txBody>
          <a:bodyPr/>
          <a:lstStyle/>
          <a:p>
            <a:endParaRPr lang="en-US" dirty="0"/>
          </a:p>
        </p:txBody>
      </p:sp>
      <p:sp>
        <p:nvSpPr>
          <p:cNvPr id="9" name="Slide Number Placeholder 8"/>
          <p:cNvSpPr>
            <a:spLocks noGrp="1"/>
          </p:cNvSpPr>
          <p:nvPr>
            <p:ph type="sldNum" sz="quarter" idx="12"/>
          </p:nvPr>
        </p:nvSpPr>
        <p:spPr/>
        <p:txBody>
          <a:bodyPr/>
          <a:lstStyle/>
          <a:p>
            <a:fld id="{8A323919-F306-0745-8C47-D71020B93D2E}" type="slidenum">
              <a:rPr lang="en-US" smtClean="0"/>
              <a:t>‹#›</a:t>
            </a:fld>
            <a:endParaRPr lang="en-US" dirty="0"/>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D7C69E9-5C41-3440-B7F6-20438951C669}" type="datetimeFigureOut">
              <a:rPr lang="en-US" smtClean="0"/>
              <a:t>12/12/15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C69E9-5C41-3440-B7F6-20438951C669}" type="datetimeFigureOut">
              <a:rPr lang="en-US" smtClean="0"/>
              <a:t>12/12/15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5D7C69E9-5C41-3440-B7F6-20438951C669}" type="datetimeFigureOut">
              <a:rPr lang="en-US" smtClean="0"/>
              <a:t>12/12/15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5D7C69E9-5C41-3440-B7F6-20438951C669}" type="datetimeFigureOut">
              <a:rPr lang="en-US" smtClean="0"/>
              <a:t>12/12/15</a:t>
            </a:fld>
            <a:endParaRPr lang="en-US" dirty="0"/>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8A323919-F306-0745-8C47-D71020B93D2E}" type="slidenum">
              <a:rPr lang="en-US" smtClean="0"/>
              <a:t>‹#›</a:t>
            </a:fld>
            <a:endParaRPr lang="en-US" dirty="0"/>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06" y="377006"/>
            <a:ext cx="8915400" cy="2380306"/>
          </a:xfrm>
        </p:spPr>
        <p:txBody>
          <a:bodyPr>
            <a:normAutofit fontScale="90000"/>
          </a:bodyPr>
          <a:lstStyle/>
          <a:p>
            <a:pPr algn="ctr"/>
            <a:r>
              <a:rPr lang="en-US" sz="6000" u="sng" dirty="0" smtClean="0"/>
              <a:t/>
            </a:r>
            <a:br>
              <a:rPr lang="en-US" sz="6000" u="sng" dirty="0" smtClean="0"/>
            </a:br>
            <a:r>
              <a:rPr lang="en-US" sz="6000" u="sng" dirty="0" smtClean="0"/>
              <a:t>Night</a:t>
            </a:r>
            <a:r>
              <a:rPr lang="en-US" sz="6000" dirty="0" smtClean="0"/>
              <a:t> by Elie Wiesel </a:t>
            </a:r>
            <a:br>
              <a:rPr lang="en-US" sz="6000" dirty="0" smtClean="0"/>
            </a:br>
            <a:r>
              <a:rPr lang="en-US" sz="6000" dirty="0" smtClean="0"/>
              <a:t>Review</a:t>
            </a:r>
            <a:r>
              <a:rPr lang="en-US" dirty="0" smtClean="0"/>
              <a:t>		</a:t>
            </a:r>
            <a:br>
              <a:rPr lang="en-US" dirty="0" smtClean="0"/>
            </a:br>
            <a:endParaRPr lang="en-US" dirty="0"/>
          </a:p>
        </p:txBody>
      </p:sp>
      <p:sp>
        <p:nvSpPr>
          <p:cNvPr id="3" name="Subtitle 2"/>
          <p:cNvSpPr>
            <a:spLocks noGrp="1"/>
          </p:cNvSpPr>
          <p:nvPr>
            <p:ph type="subTitle" idx="1"/>
          </p:nvPr>
        </p:nvSpPr>
        <p:spPr>
          <a:xfrm>
            <a:off x="488476" y="2814343"/>
            <a:ext cx="8209824" cy="3823447"/>
          </a:xfrm>
        </p:spPr>
        <p:txBody>
          <a:bodyPr>
            <a:normAutofit/>
          </a:bodyPr>
          <a:lstStyle/>
          <a:p>
            <a:pPr algn="ctr"/>
            <a:r>
              <a:rPr lang="en-US" sz="5400" dirty="0" smtClean="0"/>
              <a:t>English 10 Honors</a:t>
            </a:r>
            <a:endParaRPr lang="en-US" sz="5400" dirty="0"/>
          </a:p>
        </p:txBody>
      </p:sp>
      <p:pic>
        <p:nvPicPr>
          <p:cNvPr id="4" name="Picture 3" descr="4a06f2da0b25e30596982d5aff8b44b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437" y="3959180"/>
            <a:ext cx="4081488" cy="2715228"/>
          </a:xfrm>
          <a:prstGeom prst="rect">
            <a:avLst/>
          </a:prstGeom>
        </p:spPr>
      </p:pic>
    </p:spTree>
    <p:extLst>
      <p:ext uri="{BB962C8B-B14F-4D97-AF65-F5344CB8AC3E}">
        <p14:creationId xmlns:p14="http://schemas.microsoft.com/office/powerpoint/2010/main" val="25046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 Comparison</a:t>
            </a:r>
            <a:endParaRPr lang="en-US" dirty="0"/>
          </a:p>
        </p:txBody>
      </p:sp>
      <p:sp>
        <p:nvSpPr>
          <p:cNvPr id="3" name="Content Placeholder 2"/>
          <p:cNvSpPr>
            <a:spLocks noGrp="1"/>
          </p:cNvSpPr>
          <p:nvPr>
            <p:ph idx="1"/>
          </p:nvPr>
        </p:nvSpPr>
        <p:spPr>
          <a:xfrm>
            <a:off x="1281218" y="2372798"/>
            <a:ext cx="7632595" cy="3893531"/>
          </a:xfrm>
        </p:spPr>
        <p:txBody>
          <a:bodyPr>
            <a:normAutofit fontScale="77500" lnSpcReduction="20000"/>
          </a:bodyPr>
          <a:lstStyle/>
          <a:p>
            <a:r>
              <a:rPr lang="en-US" sz="6000" b="1" dirty="0" smtClean="0"/>
              <a:t>Simile</a:t>
            </a:r>
            <a:r>
              <a:rPr lang="en-US" b="1" dirty="0" smtClean="0"/>
              <a:t>: comparison using like or as</a:t>
            </a:r>
          </a:p>
          <a:p>
            <a:r>
              <a:rPr lang="en-US" b="1" dirty="0" smtClean="0"/>
              <a:t>Textual Example:</a:t>
            </a:r>
          </a:p>
          <a:p>
            <a:r>
              <a:rPr lang="en-US" sz="6000" b="1" dirty="0" smtClean="0"/>
              <a:t>Metaphor</a:t>
            </a:r>
            <a:r>
              <a:rPr lang="en-US" b="1" dirty="0" smtClean="0"/>
              <a:t>: comparison between two unlike things</a:t>
            </a:r>
          </a:p>
          <a:p>
            <a:r>
              <a:rPr lang="en-US" b="1" dirty="0" smtClean="0"/>
              <a:t>Textual Example:</a:t>
            </a:r>
          </a:p>
          <a:p>
            <a:r>
              <a:rPr lang="en-US" sz="7100" b="1" dirty="0" smtClean="0"/>
              <a:t>Conceit</a:t>
            </a:r>
            <a:r>
              <a:rPr lang="en-US" b="1" dirty="0" smtClean="0"/>
              <a:t>: an elaborate metaphor</a:t>
            </a:r>
          </a:p>
          <a:p>
            <a:r>
              <a:rPr lang="en-US" b="1" dirty="0" smtClean="0"/>
              <a:t>Textual Example:</a:t>
            </a:r>
            <a:endParaRPr lang="en-US" b="1" dirty="0"/>
          </a:p>
        </p:txBody>
      </p:sp>
    </p:spTree>
    <p:extLst>
      <p:ext uri="{BB962C8B-B14F-4D97-AF65-F5344CB8AC3E}">
        <p14:creationId xmlns:p14="http://schemas.microsoft.com/office/powerpoint/2010/main" val="1479905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 Personification</a:t>
            </a:r>
            <a:endParaRPr lang="en-US" dirty="0"/>
          </a:p>
        </p:txBody>
      </p:sp>
      <p:sp>
        <p:nvSpPr>
          <p:cNvPr id="3" name="Content Placeholder 2"/>
          <p:cNvSpPr>
            <a:spLocks noGrp="1"/>
          </p:cNvSpPr>
          <p:nvPr>
            <p:ph idx="1"/>
          </p:nvPr>
        </p:nvSpPr>
        <p:spPr>
          <a:xfrm>
            <a:off x="1114424" y="2595562"/>
            <a:ext cx="6668627" cy="3670767"/>
          </a:xfrm>
        </p:spPr>
        <p:txBody>
          <a:bodyPr/>
          <a:lstStyle/>
          <a:p>
            <a:r>
              <a:rPr lang="en-US" sz="6000" b="1" dirty="0"/>
              <a:t>P</a:t>
            </a:r>
            <a:r>
              <a:rPr lang="en-US" sz="6000" b="1" dirty="0" smtClean="0"/>
              <a:t>ersonification</a:t>
            </a:r>
            <a:r>
              <a:rPr lang="en-US" b="1" dirty="0"/>
              <a:t>:  </a:t>
            </a:r>
            <a:r>
              <a:rPr lang="en-US" b="1" dirty="0" smtClean="0"/>
              <a:t>representing </a:t>
            </a:r>
            <a:r>
              <a:rPr lang="en-US" b="1" dirty="0"/>
              <a:t>an abstract quality or idea as a person or </a:t>
            </a:r>
            <a:r>
              <a:rPr lang="en-US" b="1" dirty="0" smtClean="0"/>
              <a:t>creature.</a:t>
            </a:r>
            <a:endParaRPr lang="en-US" dirty="0"/>
          </a:p>
          <a:p>
            <a:endParaRPr lang="en-US" dirty="0"/>
          </a:p>
        </p:txBody>
      </p:sp>
      <p:pic>
        <p:nvPicPr>
          <p:cNvPr id="4" name="Picture 3" descr="dark_night___white_moon_by_ducatideluxe-d3bhmi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596" y="4334440"/>
            <a:ext cx="3766693" cy="2121904"/>
          </a:xfrm>
          <a:prstGeom prst="rect">
            <a:avLst/>
          </a:prstGeom>
        </p:spPr>
      </p:pic>
    </p:spTree>
    <p:extLst>
      <p:ext uri="{BB962C8B-B14F-4D97-AF65-F5344CB8AC3E}">
        <p14:creationId xmlns:p14="http://schemas.microsoft.com/office/powerpoint/2010/main" val="249315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 Foreshadowing</a:t>
            </a:r>
            <a:endParaRPr lang="en-US" dirty="0"/>
          </a:p>
        </p:txBody>
      </p:sp>
      <p:sp>
        <p:nvSpPr>
          <p:cNvPr id="3" name="Content Placeholder 2"/>
          <p:cNvSpPr>
            <a:spLocks noGrp="1"/>
          </p:cNvSpPr>
          <p:nvPr>
            <p:ph idx="1"/>
          </p:nvPr>
        </p:nvSpPr>
        <p:spPr>
          <a:xfrm>
            <a:off x="792418" y="2595562"/>
            <a:ext cx="7932482" cy="3670767"/>
          </a:xfrm>
        </p:spPr>
        <p:txBody>
          <a:bodyPr/>
          <a:lstStyle/>
          <a:p>
            <a:r>
              <a:rPr lang="en-US" sz="6000" b="1" dirty="0"/>
              <a:t>F</a:t>
            </a:r>
            <a:r>
              <a:rPr lang="en-US" sz="6000" b="1" dirty="0" smtClean="0"/>
              <a:t>oreshadowing</a:t>
            </a:r>
            <a:r>
              <a:rPr lang="en-US" b="1" dirty="0"/>
              <a:t>: the use of hints and clues to suggest what will happen later in a plot</a:t>
            </a:r>
            <a:endParaRPr lang="en-US" dirty="0"/>
          </a:p>
          <a:p>
            <a:r>
              <a:rPr lang="en-US" b="1" dirty="0" smtClean="0"/>
              <a:t>Moshe the Beadle’s return and warnings.</a:t>
            </a:r>
          </a:p>
          <a:p>
            <a:r>
              <a:rPr lang="en-US" b="1" dirty="0" smtClean="0"/>
              <a:t>Serpent Street in the first ghetto.</a:t>
            </a:r>
          </a:p>
          <a:p>
            <a:r>
              <a:rPr lang="en-US" b="1" dirty="0" smtClean="0"/>
              <a:t>Mrs. </a:t>
            </a:r>
            <a:r>
              <a:rPr lang="en-US" b="1" dirty="0" err="1" smtClean="0"/>
              <a:t>Schächter’s</a:t>
            </a:r>
            <a:r>
              <a:rPr lang="en-US" b="1" dirty="0" smtClean="0"/>
              <a:t> Prophecy.</a:t>
            </a:r>
            <a:endParaRPr lang="en-US" b="1" dirty="0"/>
          </a:p>
        </p:txBody>
      </p:sp>
    </p:spTree>
    <p:extLst>
      <p:ext uri="{BB962C8B-B14F-4D97-AF65-F5344CB8AC3E}">
        <p14:creationId xmlns:p14="http://schemas.microsoft.com/office/powerpoint/2010/main" val="340693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 Imagery</a:t>
            </a:r>
            <a:endParaRPr lang="en-US" dirty="0"/>
          </a:p>
        </p:txBody>
      </p:sp>
      <p:sp>
        <p:nvSpPr>
          <p:cNvPr id="3" name="Content Placeholder 2"/>
          <p:cNvSpPr>
            <a:spLocks noGrp="1"/>
          </p:cNvSpPr>
          <p:nvPr>
            <p:ph idx="1"/>
          </p:nvPr>
        </p:nvSpPr>
        <p:spPr>
          <a:xfrm>
            <a:off x="401398" y="2584388"/>
            <a:ext cx="4623206" cy="3670767"/>
          </a:xfrm>
        </p:spPr>
        <p:txBody>
          <a:bodyPr/>
          <a:lstStyle/>
          <a:p>
            <a:r>
              <a:rPr lang="en-US" sz="6000" b="1" dirty="0" smtClean="0"/>
              <a:t>Imagery</a:t>
            </a:r>
            <a:r>
              <a:rPr lang="en-US" b="1" dirty="0" smtClean="0"/>
              <a:t>:</a:t>
            </a:r>
            <a:r>
              <a:rPr lang="en-US" b="1" dirty="0"/>
              <a:t> when the writer or speaker uses their descriptions to access the senses of the reader or listener</a:t>
            </a:r>
            <a:endParaRPr lang="en-US" dirty="0"/>
          </a:p>
          <a:p>
            <a:endParaRPr lang="en-US" dirty="0"/>
          </a:p>
        </p:txBody>
      </p:sp>
    </p:spTree>
    <p:extLst>
      <p:ext uri="{BB962C8B-B14F-4D97-AF65-F5344CB8AC3E}">
        <p14:creationId xmlns:p14="http://schemas.microsoft.com/office/powerpoint/2010/main" val="225703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 Anaphora</a:t>
            </a:r>
            <a:endParaRPr lang="en-US" dirty="0"/>
          </a:p>
        </p:txBody>
      </p:sp>
      <p:sp>
        <p:nvSpPr>
          <p:cNvPr id="3" name="Content Placeholder 2"/>
          <p:cNvSpPr>
            <a:spLocks noGrp="1"/>
          </p:cNvSpPr>
          <p:nvPr>
            <p:ph idx="1"/>
          </p:nvPr>
        </p:nvSpPr>
        <p:spPr>
          <a:xfrm>
            <a:off x="4656949" y="2595562"/>
            <a:ext cx="4256863" cy="3670767"/>
          </a:xfrm>
        </p:spPr>
        <p:txBody>
          <a:bodyPr>
            <a:normAutofit/>
          </a:bodyPr>
          <a:lstStyle/>
          <a:p>
            <a:r>
              <a:rPr lang="en-US" sz="5400" b="1" dirty="0" smtClean="0"/>
              <a:t>Anaphora</a:t>
            </a:r>
            <a:r>
              <a:rPr lang="en-US" b="1" dirty="0" smtClean="0"/>
              <a:t>: literary technique in which the same word or phrase is used in repetition at the commencement of each subsequent line.</a:t>
            </a:r>
          </a:p>
          <a:p>
            <a:r>
              <a:rPr lang="en-US" b="1" dirty="0" smtClean="0"/>
              <a:t>“Never shall I…” </a:t>
            </a:r>
            <a:endParaRPr lang="en-US" b="1" dirty="0"/>
          </a:p>
        </p:txBody>
      </p:sp>
      <p:pic>
        <p:nvPicPr>
          <p:cNvPr id="4" name="Picture 3" descr="Screen Shot 2015-12-07 at 9.15.49 PM.png"/>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73555" y="2595562"/>
            <a:ext cx="4229100" cy="3505200"/>
          </a:xfrm>
          <a:prstGeom prst="rect">
            <a:avLst/>
          </a:prstGeom>
        </p:spPr>
      </p:pic>
    </p:spTree>
    <p:extLst>
      <p:ext uri="{BB962C8B-B14F-4D97-AF65-F5344CB8AC3E}">
        <p14:creationId xmlns:p14="http://schemas.microsoft.com/office/powerpoint/2010/main" val="91138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Psychology</a:t>
            </a:r>
            <a:endParaRPr lang="en-US" dirty="0"/>
          </a:p>
        </p:txBody>
      </p:sp>
      <p:sp>
        <p:nvSpPr>
          <p:cNvPr id="3" name="Content Placeholder 2"/>
          <p:cNvSpPr>
            <a:spLocks noGrp="1"/>
          </p:cNvSpPr>
          <p:nvPr>
            <p:ph idx="1"/>
          </p:nvPr>
        </p:nvSpPr>
        <p:spPr>
          <a:xfrm>
            <a:off x="658513" y="2215618"/>
            <a:ext cx="7610476" cy="3670767"/>
          </a:xfrm>
        </p:spPr>
        <p:txBody>
          <a:bodyPr>
            <a:normAutofit lnSpcReduction="10000"/>
          </a:bodyPr>
          <a:lstStyle/>
          <a:p>
            <a:r>
              <a:rPr lang="en-US" b="1" dirty="0" smtClean="0"/>
              <a:t>In the 1960s, social psychologists began conducting experiments to see if the cruelty and the extent of darkness in human nature was only due to the “German” line.</a:t>
            </a:r>
          </a:p>
          <a:p>
            <a:r>
              <a:rPr lang="en-US" b="1" dirty="0" smtClean="0"/>
              <a:t>Milgram's “Shocking Experiment” showed that 2/3rds (67%) of the participants would conform to killing a participant in the study merely for incorrectly answering questions. </a:t>
            </a:r>
          </a:p>
          <a:p>
            <a:r>
              <a:rPr lang="en-US" b="1" dirty="0" smtClean="0"/>
              <a:t>Zimbardo’s “Stanford Prison Experiment” showed the dark nature of people when placed in a powerful position with limited authoritarian supervision and guidance. </a:t>
            </a:r>
            <a:endParaRPr lang="en-US" b="1" dirty="0"/>
          </a:p>
        </p:txBody>
      </p:sp>
    </p:spTree>
    <p:extLst>
      <p:ext uri="{BB962C8B-B14F-4D97-AF65-F5344CB8AC3E}">
        <p14:creationId xmlns:p14="http://schemas.microsoft.com/office/powerpoint/2010/main" val="255923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Awareness</a:t>
            </a:r>
            <a:endParaRPr lang="en-US" dirty="0"/>
          </a:p>
        </p:txBody>
      </p:sp>
      <p:sp>
        <p:nvSpPr>
          <p:cNvPr id="3" name="Content Placeholder 2"/>
          <p:cNvSpPr>
            <a:spLocks noGrp="1"/>
          </p:cNvSpPr>
          <p:nvPr>
            <p:ph idx="1"/>
          </p:nvPr>
        </p:nvSpPr>
        <p:spPr>
          <a:xfrm>
            <a:off x="412218" y="2595562"/>
            <a:ext cx="4467553" cy="3670767"/>
          </a:xfrm>
        </p:spPr>
        <p:txBody>
          <a:bodyPr/>
          <a:lstStyle/>
          <a:p>
            <a:r>
              <a:rPr lang="en-US" b="1" dirty="0" smtClean="0"/>
              <a:t>Guilt &amp; Inaction</a:t>
            </a:r>
          </a:p>
          <a:p>
            <a:r>
              <a:rPr lang="en-US" b="1" dirty="0" smtClean="0"/>
              <a:t>Dehumanization</a:t>
            </a:r>
          </a:p>
          <a:p>
            <a:r>
              <a:rPr lang="en-US" b="1" dirty="0" smtClean="0"/>
              <a:t>Altruism</a:t>
            </a:r>
          </a:p>
          <a:p>
            <a:r>
              <a:rPr lang="en-US" b="1" dirty="0" smtClean="0"/>
              <a:t>Survival of the Fittest</a:t>
            </a:r>
          </a:p>
          <a:p>
            <a:r>
              <a:rPr lang="en-US" b="1" dirty="0" smtClean="0"/>
              <a:t>Control, Power, &amp; Conformity</a:t>
            </a:r>
          </a:p>
          <a:p>
            <a:r>
              <a:rPr lang="en-US" b="1" dirty="0" smtClean="0"/>
              <a:t>Darkness of Human Nature</a:t>
            </a:r>
            <a:endParaRPr lang="en-US" b="1" dirty="0"/>
          </a:p>
        </p:txBody>
      </p:sp>
      <p:sp>
        <p:nvSpPr>
          <p:cNvPr id="4" name="Content Placeholder 2"/>
          <p:cNvSpPr txBox="1">
            <a:spLocks/>
          </p:cNvSpPr>
          <p:nvPr/>
        </p:nvSpPr>
        <p:spPr>
          <a:xfrm>
            <a:off x="4780491" y="2595562"/>
            <a:ext cx="4467553" cy="3670767"/>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b="1" dirty="0" smtClean="0"/>
              <a:t>Father &amp; Son Bond</a:t>
            </a:r>
          </a:p>
          <a:p>
            <a:r>
              <a:rPr lang="en-US" b="1" dirty="0" smtClean="0"/>
              <a:t>Death</a:t>
            </a:r>
          </a:p>
          <a:p>
            <a:r>
              <a:rPr lang="en-US" b="1" dirty="0" smtClean="0"/>
              <a:t>Moral Conviction</a:t>
            </a:r>
          </a:p>
          <a:p>
            <a:r>
              <a:rPr lang="en-US" b="1" dirty="0" smtClean="0"/>
              <a:t>Spiritual Doubt</a:t>
            </a:r>
          </a:p>
          <a:p>
            <a:r>
              <a:rPr lang="en-US" b="1" dirty="0" smtClean="0"/>
              <a:t>Silence</a:t>
            </a:r>
          </a:p>
          <a:p>
            <a:r>
              <a:rPr lang="en-US" b="1" dirty="0" smtClean="0"/>
              <a:t>Injustice</a:t>
            </a:r>
            <a:endParaRPr lang="en-US" b="1" dirty="0"/>
          </a:p>
        </p:txBody>
      </p:sp>
    </p:spTree>
    <p:extLst>
      <p:ext uri="{BB962C8B-B14F-4D97-AF65-F5344CB8AC3E}">
        <p14:creationId xmlns:p14="http://schemas.microsoft.com/office/powerpoint/2010/main" val="2841755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“’There are a thousand and one gates allowing entry into the orchard of mystical truth. Every human being has his own gate. He must not err and wish to enter the orchard through a gate other than his own gate. That would present a danger not only for the one entering but also for those who are already inside’” (Wiesel 5</a:t>
            </a:r>
            <a:r>
              <a:rPr lang="en-US" b="1" dirty="0" smtClean="0"/>
              <a:t>).</a:t>
            </a:r>
          </a:p>
          <a:p>
            <a:r>
              <a:rPr lang="en-US" b="1" dirty="0"/>
              <a:t>Years later, I witnessed a similar spectacle in Aden. Our ship’s passengers amused themselves by throwing coins to the “natives,” who dove to retrieve them. An elegant Parisian lady took great pleasure in this game. When I noticed two children desperately fighting in the water, one trying to strangle the other, I implored the lady: ‘Please, don’t throw any more coins!’ ‘Why not?’ said she. ‘I like to give charity…’” </a:t>
            </a:r>
            <a:r>
              <a:rPr lang="en-US" b="1" dirty="0" smtClean="0"/>
              <a:t>(Wiesel 100). </a:t>
            </a:r>
            <a:endParaRPr lang="en-US" b="1" dirty="0"/>
          </a:p>
        </p:txBody>
      </p:sp>
    </p:spTree>
    <p:extLst>
      <p:ext uri="{BB962C8B-B14F-4D97-AF65-F5344CB8AC3E}">
        <p14:creationId xmlns:p14="http://schemas.microsoft.com/office/powerpoint/2010/main" val="137278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a:t>
            </a:r>
            <a:endParaRPr lang="en-US" dirty="0"/>
          </a:p>
        </p:txBody>
      </p:sp>
      <p:sp>
        <p:nvSpPr>
          <p:cNvPr id="3" name="Content Placeholder 2"/>
          <p:cNvSpPr>
            <a:spLocks noGrp="1"/>
          </p:cNvSpPr>
          <p:nvPr>
            <p:ph idx="1"/>
          </p:nvPr>
        </p:nvSpPr>
        <p:spPr/>
        <p:txBody>
          <a:bodyPr>
            <a:normAutofit/>
          </a:bodyPr>
          <a:lstStyle/>
          <a:p>
            <a:pPr lvl="0"/>
            <a:r>
              <a:rPr lang="en-US" b="1" dirty="0"/>
              <a:t>“’Have faith in life, a thousand times faith. By driving out despair, you will move away from death. Hell does not last forever… And now here is a prayer, or rather advice: let there be </a:t>
            </a:r>
            <a:r>
              <a:rPr lang="en-US" b="1" dirty="0" smtClean="0"/>
              <a:t>camaraderie </a:t>
            </a:r>
            <a:r>
              <a:rPr lang="en-US" b="1" dirty="0"/>
              <a:t>among </a:t>
            </a:r>
            <a:r>
              <a:rPr lang="en-US" b="1" dirty="0" smtClean="0"/>
              <a:t>you… Good night.’” (Wiesel).</a:t>
            </a:r>
            <a:endParaRPr lang="en-US" b="1" dirty="0"/>
          </a:p>
          <a:p>
            <a:pPr lvl="0"/>
            <a:r>
              <a:rPr lang="en-US" b="1" dirty="0" smtClean="0"/>
              <a:t>“‘</a:t>
            </a:r>
            <a:r>
              <a:rPr lang="en-US" b="1" dirty="0"/>
              <a:t>Bite your lips, little brother…Don’t cry. Keep your anger, your hate, for another day, for later. The day will come but not now… Wait. Clench your teeth and wait…” </a:t>
            </a:r>
            <a:r>
              <a:rPr lang="en-US" b="1" dirty="0" smtClean="0"/>
              <a:t>(Wiesel).</a:t>
            </a:r>
            <a:endParaRPr lang="en-US" b="1" dirty="0"/>
          </a:p>
        </p:txBody>
      </p:sp>
    </p:spTree>
    <p:extLst>
      <p:ext uri="{BB962C8B-B14F-4D97-AF65-F5344CB8AC3E}">
        <p14:creationId xmlns:p14="http://schemas.microsoft.com/office/powerpoint/2010/main" val="352375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a:t>
            </a:r>
            <a:endParaRPr lang="en-US" dirty="0"/>
          </a:p>
        </p:txBody>
      </p:sp>
      <p:sp>
        <p:nvSpPr>
          <p:cNvPr id="3" name="Content Placeholder 2"/>
          <p:cNvSpPr>
            <a:spLocks noGrp="1"/>
          </p:cNvSpPr>
          <p:nvPr>
            <p:ph idx="1"/>
          </p:nvPr>
        </p:nvSpPr>
        <p:spPr>
          <a:xfrm>
            <a:off x="657642" y="2595562"/>
            <a:ext cx="7610476" cy="3670767"/>
          </a:xfrm>
        </p:spPr>
        <p:txBody>
          <a:bodyPr>
            <a:normAutofit/>
          </a:bodyPr>
          <a:lstStyle/>
          <a:p>
            <a:pPr lvl="0"/>
            <a:r>
              <a:rPr lang="en-US" b="1" dirty="0"/>
              <a:t>“He tried to calm them, to reassure them about their fate, to explain to them that staying in the camp did not mean much, had no tragic significance: ‘After all, I stay here every day…’ The argument was more than flimsy. He realized it and, without another word, locked himself in his room” (Wiesel 74). </a:t>
            </a:r>
          </a:p>
          <a:p>
            <a:pPr lvl="0"/>
            <a:r>
              <a:rPr lang="en-US" b="1" dirty="0" smtClean="0"/>
              <a:t>“</a:t>
            </a:r>
            <a:r>
              <a:rPr lang="en-US" b="1" dirty="0"/>
              <a:t>From the depths of a mirror, a corpse was contemplating me. The look in his eyes as he gazed at me has never left me” (Wiesel 115).</a:t>
            </a:r>
          </a:p>
          <a:p>
            <a:pPr marL="0" lvl="0" indent="0">
              <a:buNone/>
            </a:pPr>
            <a:endParaRPr lang="en-US" dirty="0"/>
          </a:p>
        </p:txBody>
      </p:sp>
    </p:spTree>
    <p:extLst>
      <p:ext uri="{BB962C8B-B14F-4D97-AF65-F5344CB8AC3E}">
        <p14:creationId xmlns:p14="http://schemas.microsoft.com/office/powerpoint/2010/main" val="349472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Author: Elie Wiesel</a:t>
            </a:r>
            <a:endParaRPr lang="en-US" dirty="0"/>
          </a:p>
        </p:txBody>
      </p:sp>
      <p:sp>
        <p:nvSpPr>
          <p:cNvPr id="3" name="Content Placeholder 2"/>
          <p:cNvSpPr>
            <a:spLocks noGrp="1"/>
          </p:cNvSpPr>
          <p:nvPr>
            <p:ph idx="1"/>
          </p:nvPr>
        </p:nvSpPr>
        <p:spPr>
          <a:xfrm>
            <a:off x="4939033" y="2595562"/>
            <a:ext cx="3974779" cy="3670767"/>
          </a:xfrm>
        </p:spPr>
        <p:txBody>
          <a:bodyPr>
            <a:normAutofit fontScale="70000" lnSpcReduction="20000"/>
          </a:bodyPr>
          <a:lstStyle/>
          <a:p>
            <a:r>
              <a:rPr lang="en-US" b="1" dirty="0" smtClean="0"/>
              <a:t>Elie was deported to Auschwitz with his family in 1944 </a:t>
            </a:r>
            <a:r>
              <a:rPr lang="en-US" b="1" u="sng" dirty="0" smtClean="0"/>
              <a:t>at the age of </a:t>
            </a:r>
            <a:r>
              <a:rPr lang="en-US" b="1" u="sng" dirty="0" smtClean="0"/>
              <a:t>fifteen</a:t>
            </a:r>
            <a:r>
              <a:rPr lang="en-US" b="1" dirty="0" smtClean="0"/>
              <a:t>. </a:t>
            </a:r>
            <a:r>
              <a:rPr lang="en-US" b="1" dirty="0" smtClean="0"/>
              <a:t>The members of his Jewish community were arrested on the seventh day of Passover.</a:t>
            </a:r>
          </a:p>
          <a:p>
            <a:r>
              <a:rPr lang="en-US" b="1" dirty="0" smtClean="0"/>
              <a:t>He was born in Sighet, Romania, to a Jewish family. He was the only son of four children.</a:t>
            </a:r>
          </a:p>
          <a:p>
            <a:r>
              <a:rPr lang="en-US" b="1" dirty="0" smtClean="0"/>
              <a:t>He survived the camps of Birkenau, Buna, Gleitz, and Buchenwald.</a:t>
            </a:r>
          </a:p>
          <a:p>
            <a:r>
              <a:rPr lang="en-US" b="1" dirty="0" smtClean="0"/>
              <a:t>In April of 1945, Elie was liberated (making his experience in the concentration camp last for a little under a year). </a:t>
            </a:r>
            <a:endParaRPr lang="en-US" b="1" dirty="0"/>
          </a:p>
        </p:txBody>
      </p:sp>
      <p:pic>
        <p:nvPicPr>
          <p:cNvPr id="4" name="Picture 3" descr="tumblr_lyhn18tZea1r6r8pdo1_12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08" y="2595562"/>
            <a:ext cx="4616822" cy="3006706"/>
          </a:xfrm>
          <a:prstGeom prst="rect">
            <a:avLst/>
          </a:prstGeom>
        </p:spPr>
      </p:pic>
    </p:spTree>
    <p:extLst>
      <p:ext uri="{BB962C8B-B14F-4D97-AF65-F5344CB8AC3E}">
        <p14:creationId xmlns:p14="http://schemas.microsoft.com/office/powerpoint/2010/main" val="408663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Night</a:t>
            </a:r>
            <a:r>
              <a:rPr lang="en-US" dirty="0" smtClean="0"/>
              <a:t> by Elie Wiesel</a:t>
            </a:r>
            <a:endParaRPr lang="en-US" dirty="0"/>
          </a:p>
        </p:txBody>
      </p:sp>
      <p:sp>
        <p:nvSpPr>
          <p:cNvPr id="3" name="Content Placeholder 2"/>
          <p:cNvSpPr>
            <a:spLocks noGrp="1"/>
          </p:cNvSpPr>
          <p:nvPr>
            <p:ph idx="1"/>
          </p:nvPr>
        </p:nvSpPr>
        <p:spPr>
          <a:xfrm>
            <a:off x="962453" y="2237329"/>
            <a:ext cx="7610476" cy="3928630"/>
          </a:xfrm>
        </p:spPr>
        <p:txBody>
          <a:bodyPr/>
          <a:lstStyle/>
          <a:p>
            <a:r>
              <a:rPr lang="en-US" b="1" dirty="0" smtClean="0"/>
              <a:t>Non-fiction</a:t>
            </a:r>
          </a:p>
          <a:p>
            <a:r>
              <a:rPr lang="en-US" b="1" dirty="0" smtClean="0"/>
              <a:t>Memoir; autobiographical text</a:t>
            </a:r>
          </a:p>
          <a:p>
            <a:r>
              <a:rPr lang="en-US" b="1" dirty="0" smtClean="0"/>
              <a:t>Protagonist: Elie Wiesel</a:t>
            </a:r>
          </a:p>
          <a:p>
            <a:r>
              <a:rPr lang="en-US" b="1" dirty="0" smtClean="0"/>
              <a:t>Antagonist: Night (the horrors of the Holocaust)</a:t>
            </a:r>
          </a:p>
          <a:p>
            <a:r>
              <a:rPr lang="en-US" b="1" dirty="0" smtClean="0"/>
              <a:t>Setting: 1944-45 Concentration Camps in Poland</a:t>
            </a:r>
          </a:p>
          <a:p>
            <a:r>
              <a:rPr lang="en-US" b="1" dirty="0" smtClean="0"/>
              <a:t>Tone: Poignant; Sullen</a:t>
            </a:r>
          </a:p>
          <a:p>
            <a:r>
              <a:rPr lang="en-US" b="1" dirty="0" smtClean="0"/>
              <a:t>Theme: The Darkness of Human Nature</a:t>
            </a:r>
          </a:p>
          <a:p>
            <a:endParaRPr lang="en-US" dirty="0"/>
          </a:p>
        </p:txBody>
      </p:sp>
    </p:spTree>
    <p:extLst>
      <p:ext uri="{BB962C8B-B14F-4D97-AF65-F5344CB8AC3E}">
        <p14:creationId xmlns:p14="http://schemas.microsoft.com/office/powerpoint/2010/main" val="267020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Remembering the People</a:t>
            </a:r>
            <a:endParaRPr lang="en-US" dirty="0"/>
          </a:p>
        </p:txBody>
      </p:sp>
      <p:sp>
        <p:nvSpPr>
          <p:cNvPr id="3" name="Content Placeholder 2"/>
          <p:cNvSpPr>
            <a:spLocks noGrp="1"/>
          </p:cNvSpPr>
          <p:nvPr>
            <p:ph idx="1"/>
          </p:nvPr>
        </p:nvSpPr>
        <p:spPr>
          <a:xfrm>
            <a:off x="293086" y="2225390"/>
            <a:ext cx="8933684" cy="4309657"/>
          </a:xfrm>
        </p:spPr>
        <p:txBody>
          <a:bodyPr>
            <a:normAutofit fontScale="85000" lnSpcReduction="20000"/>
          </a:bodyPr>
          <a:lstStyle/>
          <a:p>
            <a:r>
              <a:rPr lang="en-US" b="1" dirty="0" err="1" smtClean="0"/>
              <a:t>Shlomo</a:t>
            </a:r>
            <a:r>
              <a:rPr lang="en-US" b="1" dirty="0" smtClean="0"/>
              <a:t> Wiesel: </a:t>
            </a:r>
            <a:r>
              <a:rPr lang="en-US" b="1" dirty="0" err="1" smtClean="0"/>
              <a:t>Elie’s</a:t>
            </a:r>
            <a:r>
              <a:rPr lang="en-US" b="1" dirty="0" smtClean="0"/>
              <a:t> father</a:t>
            </a:r>
          </a:p>
          <a:p>
            <a:r>
              <a:rPr lang="en-US" b="1" dirty="0" smtClean="0"/>
              <a:t>Moshe the Beadle: </a:t>
            </a:r>
            <a:r>
              <a:rPr lang="en-US" b="1" dirty="0" err="1" smtClean="0"/>
              <a:t>Elie’s</a:t>
            </a:r>
            <a:r>
              <a:rPr lang="en-US" b="1" dirty="0" smtClean="0"/>
              <a:t> spiritual mentor in studying the Kabbalah</a:t>
            </a:r>
          </a:p>
          <a:p>
            <a:r>
              <a:rPr lang="en-US" b="1" dirty="0" err="1" smtClean="0"/>
              <a:t>Tzipora</a:t>
            </a:r>
            <a:r>
              <a:rPr lang="en-US" b="1" dirty="0"/>
              <a:t> </a:t>
            </a:r>
            <a:r>
              <a:rPr lang="en-US" b="1" dirty="0" smtClean="0"/>
              <a:t>Wiesel: </a:t>
            </a:r>
            <a:r>
              <a:rPr lang="en-US" b="1" dirty="0" err="1" smtClean="0"/>
              <a:t>Elie’s</a:t>
            </a:r>
            <a:r>
              <a:rPr lang="en-US" b="1" dirty="0" smtClean="0"/>
              <a:t> youngest sister who was killed at Auschwitz</a:t>
            </a:r>
          </a:p>
          <a:p>
            <a:r>
              <a:rPr lang="en-US" b="1" dirty="0" smtClean="0"/>
              <a:t>Stein: </a:t>
            </a:r>
            <a:r>
              <a:rPr lang="en-US" b="1" dirty="0" err="1" smtClean="0"/>
              <a:t>Elie’s</a:t>
            </a:r>
            <a:r>
              <a:rPr lang="en-US" b="1" dirty="0" smtClean="0"/>
              <a:t> relative who is looking for his family at the concentration camp</a:t>
            </a:r>
          </a:p>
          <a:p>
            <a:r>
              <a:rPr lang="en-US" b="1" dirty="0" smtClean="0"/>
              <a:t>Juliek: the young violinist crushed beneath the masses</a:t>
            </a:r>
          </a:p>
          <a:p>
            <a:r>
              <a:rPr lang="en-US" b="1" dirty="0" smtClean="0"/>
              <a:t>Mrs. </a:t>
            </a:r>
            <a:r>
              <a:rPr lang="en-US" b="1" dirty="0" err="1" smtClean="0"/>
              <a:t>Schächter</a:t>
            </a:r>
            <a:r>
              <a:rPr lang="en-US" b="1" dirty="0" smtClean="0"/>
              <a:t>: the woman on the train who saw fire before the arrival at Auschwitz</a:t>
            </a:r>
          </a:p>
          <a:p>
            <a:r>
              <a:rPr lang="en-US" b="1" dirty="0" smtClean="0"/>
              <a:t>Franek: the foreman whose greed led him to beat </a:t>
            </a:r>
            <a:r>
              <a:rPr lang="en-US" b="1" dirty="0" err="1" smtClean="0"/>
              <a:t>Elie’s</a:t>
            </a:r>
            <a:r>
              <a:rPr lang="en-US" b="1" dirty="0" smtClean="0"/>
              <a:t> father for the gold cap</a:t>
            </a:r>
          </a:p>
          <a:p>
            <a:r>
              <a:rPr lang="en-US" b="1" dirty="0" err="1" smtClean="0"/>
              <a:t>Zalman</a:t>
            </a:r>
            <a:r>
              <a:rPr lang="en-US" b="1" dirty="0" smtClean="0"/>
              <a:t>: the boy killed in the final death march; crushed by everyone</a:t>
            </a:r>
          </a:p>
          <a:p>
            <a:r>
              <a:rPr lang="en-US" b="1" dirty="0" err="1" smtClean="0"/>
              <a:t>Idek</a:t>
            </a:r>
            <a:r>
              <a:rPr lang="en-US" b="1" dirty="0" smtClean="0"/>
              <a:t>: the cruel leader who whips and beats Elie</a:t>
            </a:r>
            <a:endParaRPr lang="en-US" b="1" dirty="0"/>
          </a:p>
        </p:txBody>
      </p:sp>
    </p:spTree>
    <p:extLst>
      <p:ext uri="{BB962C8B-B14F-4D97-AF65-F5344CB8AC3E}">
        <p14:creationId xmlns:p14="http://schemas.microsoft.com/office/powerpoint/2010/main" val="269885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II &amp; The Holocaust</a:t>
            </a:r>
            <a:endParaRPr lang="en-US" dirty="0"/>
          </a:p>
        </p:txBody>
      </p:sp>
      <p:sp>
        <p:nvSpPr>
          <p:cNvPr id="3" name="Content Placeholder 2"/>
          <p:cNvSpPr>
            <a:spLocks noGrp="1"/>
          </p:cNvSpPr>
          <p:nvPr>
            <p:ph idx="1"/>
          </p:nvPr>
        </p:nvSpPr>
        <p:spPr>
          <a:xfrm>
            <a:off x="4884760" y="2595562"/>
            <a:ext cx="3840140" cy="3670767"/>
          </a:xfrm>
        </p:spPr>
        <p:txBody>
          <a:bodyPr/>
          <a:lstStyle/>
          <a:p>
            <a:r>
              <a:rPr lang="en-US" b="1" dirty="0" smtClean="0"/>
              <a:t>World War II, Hitler’s reign, and the horrors of the Holocaust lasted from 1941-1945.</a:t>
            </a:r>
          </a:p>
          <a:p>
            <a:endParaRPr lang="en-US" b="1" dirty="0"/>
          </a:p>
        </p:txBody>
      </p:sp>
      <p:pic>
        <p:nvPicPr>
          <p:cNvPr id="4" name="Picture 3" descr="Europe2011-IMG_68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47" y="2791236"/>
            <a:ext cx="4337882" cy="2711176"/>
          </a:xfrm>
          <a:prstGeom prst="rect">
            <a:avLst/>
          </a:prstGeom>
        </p:spPr>
      </p:pic>
    </p:spTree>
    <p:extLst>
      <p:ext uri="{BB962C8B-B14F-4D97-AF65-F5344CB8AC3E}">
        <p14:creationId xmlns:p14="http://schemas.microsoft.com/office/powerpoint/2010/main" val="94134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Auschwitz</a:t>
            </a:r>
            <a:endParaRPr lang="en-US" dirty="0"/>
          </a:p>
        </p:txBody>
      </p:sp>
      <p:sp>
        <p:nvSpPr>
          <p:cNvPr id="3" name="Content Placeholder 2"/>
          <p:cNvSpPr>
            <a:spLocks noGrp="1"/>
          </p:cNvSpPr>
          <p:nvPr>
            <p:ph idx="1"/>
          </p:nvPr>
        </p:nvSpPr>
        <p:spPr>
          <a:xfrm>
            <a:off x="4873904" y="2595562"/>
            <a:ext cx="3850995" cy="3670767"/>
          </a:xfrm>
        </p:spPr>
        <p:txBody>
          <a:bodyPr/>
          <a:lstStyle/>
          <a:p>
            <a:r>
              <a:rPr lang="en-US" b="1" dirty="0" smtClean="0"/>
              <a:t>Auschwitz was the largest concentration camp. It was comprised of three camps: </a:t>
            </a:r>
            <a:r>
              <a:rPr lang="en-US" b="1" dirty="0" err="1" smtClean="0"/>
              <a:t>Birkenau</a:t>
            </a:r>
            <a:r>
              <a:rPr lang="en-US" b="1" dirty="0" smtClean="0"/>
              <a:t> (the point of arrival), Buna (the work camp), and </a:t>
            </a:r>
            <a:r>
              <a:rPr lang="en-US" b="1" dirty="0" err="1" smtClean="0"/>
              <a:t>Monowitz</a:t>
            </a:r>
            <a:r>
              <a:rPr lang="en-US" b="1" dirty="0" smtClean="0"/>
              <a:t> (the torture center). </a:t>
            </a:r>
          </a:p>
          <a:p>
            <a:r>
              <a:rPr lang="en-US" b="1" dirty="0" smtClean="0"/>
              <a:t>Between 1940 and 1945, 1.1 million of the 1.3 million Jews were murdered.</a:t>
            </a:r>
            <a:endParaRPr lang="en-US" b="1" dirty="0"/>
          </a:p>
        </p:txBody>
      </p:sp>
      <p:pic>
        <p:nvPicPr>
          <p:cNvPr id="4" name="Picture 3" descr="hq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86" y="2713890"/>
            <a:ext cx="4090133" cy="3067600"/>
          </a:xfrm>
          <a:prstGeom prst="rect">
            <a:avLst/>
          </a:prstGeom>
        </p:spPr>
      </p:pic>
    </p:spTree>
    <p:extLst>
      <p:ext uri="{BB962C8B-B14F-4D97-AF65-F5344CB8AC3E}">
        <p14:creationId xmlns:p14="http://schemas.microsoft.com/office/powerpoint/2010/main" val="80133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Poignant Parts of the Text</a:t>
            </a:r>
            <a:endParaRPr lang="en-US" dirty="0"/>
          </a:p>
        </p:txBody>
      </p:sp>
      <p:sp>
        <p:nvSpPr>
          <p:cNvPr id="3" name="Content Placeholder 2"/>
          <p:cNvSpPr>
            <a:spLocks noGrp="1"/>
          </p:cNvSpPr>
          <p:nvPr>
            <p:ph idx="1"/>
          </p:nvPr>
        </p:nvSpPr>
        <p:spPr>
          <a:xfrm>
            <a:off x="336506" y="2214534"/>
            <a:ext cx="9063944" cy="4494202"/>
          </a:xfrm>
        </p:spPr>
        <p:txBody>
          <a:bodyPr>
            <a:normAutofit fontScale="85000" lnSpcReduction="20000"/>
          </a:bodyPr>
          <a:lstStyle/>
          <a:p>
            <a:r>
              <a:rPr lang="en-US" b="1" dirty="0"/>
              <a:t>The First Ghetto on Serpent Street</a:t>
            </a:r>
          </a:p>
          <a:p>
            <a:r>
              <a:rPr lang="en-US" b="1" dirty="0" smtClean="0"/>
              <a:t>Mrs</a:t>
            </a:r>
            <a:r>
              <a:rPr lang="en-US" b="1" dirty="0"/>
              <a:t>. </a:t>
            </a:r>
            <a:r>
              <a:rPr lang="en-US" b="1" dirty="0" err="1" smtClean="0"/>
              <a:t>Schächter’s</a:t>
            </a:r>
            <a:r>
              <a:rPr lang="en-US" b="1" dirty="0" smtClean="0"/>
              <a:t> fire prophecy</a:t>
            </a:r>
          </a:p>
          <a:p>
            <a:r>
              <a:rPr lang="en-US" b="1" dirty="0" smtClean="0"/>
              <a:t>The arrival at Auschwitz: “Men to the left, women to the right.”</a:t>
            </a:r>
          </a:p>
          <a:p>
            <a:r>
              <a:rPr lang="en-US" b="1" dirty="0" smtClean="0"/>
              <a:t>The process.</a:t>
            </a:r>
          </a:p>
          <a:p>
            <a:r>
              <a:rPr lang="en-US" b="1" dirty="0" smtClean="0"/>
              <a:t>Stein from Antwerp and the lie</a:t>
            </a:r>
          </a:p>
          <a:p>
            <a:r>
              <a:rPr lang="en-US" b="1" dirty="0" smtClean="0"/>
              <a:t>The gold crown greed</a:t>
            </a:r>
          </a:p>
          <a:p>
            <a:r>
              <a:rPr lang="en-US" b="1" dirty="0" smtClean="0"/>
              <a:t>The Beating &amp; the words of the French girl</a:t>
            </a:r>
          </a:p>
          <a:p>
            <a:r>
              <a:rPr lang="en-US" b="1" dirty="0" smtClean="0"/>
              <a:t>The Lashes for witnessing </a:t>
            </a:r>
            <a:r>
              <a:rPr lang="en-US" b="1" dirty="0" err="1" smtClean="0"/>
              <a:t>Idek</a:t>
            </a:r>
            <a:r>
              <a:rPr lang="en-US" b="1" dirty="0" smtClean="0"/>
              <a:t> with a girl</a:t>
            </a:r>
          </a:p>
          <a:p>
            <a:r>
              <a:rPr lang="en-US" b="1" dirty="0" smtClean="0"/>
              <a:t>The hanging of the sad-eyed angel</a:t>
            </a:r>
          </a:p>
          <a:p>
            <a:r>
              <a:rPr lang="en-US" b="1" dirty="0" smtClean="0"/>
              <a:t>The Infirmary Visit</a:t>
            </a:r>
          </a:p>
          <a:p>
            <a:endParaRPr lang="en-US" b="1" dirty="0" smtClean="0"/>
          </a:p>
          <a:p>
            <a:endParaRPr lang="en-US" b="1" dirty="0"/>
          </a:p>
        </p:txBody>
      </p:sp>
    </p:spTree>
    <p:extLst>
      <p:ext uri="{BB962C8B-B14F-4D97-AF65-F5344CB8AC3E}">
        <p14:creationId xmlns:p14="http://schemas.microsoft.com/office/powerpoint/2010/main" val="4452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Poignant Parts of the Text: Continued</a:t>
            </a:r>
            <a:endParaRPr lang="en-US" dirty="0"/>
          </a:p>
        </p:txBody>
      </p:sp>
      <p:sp>
        <p:nvSpPr>
          <p:cNvPr id="3" name="Content Placeholder 2"/>
          <p:cNvSpPr>
            <a:spLocks noGrp="1"/>
          </p:cNvSpPr>
          <p:nvPr>
            <p:ph idx="1"/>
          </p:nvPr>
        </p:nvSpPr>
        <p:spPr>
          <a:xfrm>
            <a:off x="5101861" y="2526631"/>
            <a:ext cx="4200894" cy="4494202"/>
          </a:xfrm>
        </p:spPr>
        <p:txBody>
          <a:bodyPr>
            <a:normAutofit/>
          </a:bodyPr>
          <a:lstStyle/>
          <a:p>
            <a:r>
              <a:rPr lang="en-US" b="1" dirty="0"/>
              <a:t>The </a:t>
            </a:r>
            <a:r>
              <a:rPr lang="en-US" b="1" dirty="0" smtClean="0"/>
              <a:t>Death March</a:t>
            </a:r>
            <a:endParaRPr lang="en-US" b="1" dirty="0"/>
          </a:p>
          <a:p>
            <a:r>
              <a:rPr lang="en-US" b="1" dirty="0" smtClean="0"/>
              <a:t>Juliek and Beethoven </a:t>
            </a:r>
          </a:p>
          <a:p>
            <a:r>
              <a:rPr lang="en-US" b="1" dirty="0" smtClean="0"/>
              <a:t>The Bread Crust </a:t>
            </a:r>
          </a:p>
          <a:p>
            <a:r>
              <a:rPr lang="en-US" b="1" dirty="0" smtClean="0"/>
              <a:t>The Death of </a:t>
            </a:r>
            <a:r>
              <a:rPr lang="en-US" b="1" dirty="0" err="1" smtClean="0"/>
              <a:t>Elie’s</a:t>
            </a:r>
            <a:r>
              <a:rPr lang="en-US" b="1" dirty="0" smtClean="0"/>
              <a:t> Father</a:t>
            </a:r>
          </a:p>
          <a:p>
            <a:r>
              <a:rPr lang="en-US" b="1" dirty="0" smtClean="0"/>
              <a:t>Bread, Not Revenge</a:t>
            </a:r>
          </a:p>
          <a:p>
            <a:r>
              <a:rPr lang="en-US" b="1" dirty="0" smtClean="0"/>
              <a:t>The Reflection of a Corpse</a:t>
            </a:r>
          </a:p>
          <a:p>
            <a:pPr marL="0" indent="0">
              <a:buNone/>
            </a:pPr>
            <a:endParaRPr lang="en-US" b="1" dirty="0" smtClean="0"/>
          </a:p>
          <a:p>
            <a:endParaRPr lang="en-US" b="1" dirty="0"/>
          </a:p>
        </p:txBody>
      </p:sp>
      <p:pic>
        <p:nvPicPr>
          <p:cNvPr id="4" name="Picture 3" descr="silent_violin_by_vivian_ro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01" y="2344801"/>
            <a:ext cx="4729405" cy="3547054"/>
          </a:xfrm>
          <a:prstGeom prst="rect">
            <a:avLst/>
          </a:prstGeom>
        </p:spPr>
      </p:pic>
    </p:spTree>
    <p:extLst>
      <p:ext uri="{BB962C8B-B14F-4D97-AF65-F5344CB8AC3E}">
        <p14:creationId xmlns:p14="http://schemas.microsoft.com/office/powerpoint/2010/main" val="4062349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 Symbolism</a:t>
            </a:r>
            <a:endParaRPr lang="en-US" dirty="0"/>
          </a:p>
        </p:txBody>
      </p:sp>
      <p:sp>
        <p:nvSpPr>
          <p:cNvPr id="3" name="Content Placeholder 2"/>
          <p:cNvSpPr>
            <a:spLocks noGrp="1"/>
          </p:cNvSpPr>
          <p:nvPr>
            <p:ph idx="1"/>
          </p:nvPr>
        </p:nvSpPr>
        <p:spPr>
          <a:xfrm>
            <a:off x="4515690" y="2595562"/>
            <a:ext cx="4209210" cy="3906918"/>
          </a:xfrm>
        </p:spPr>
        <p:txBody>
          <a:bodyPr>
            <a:normAutofit fontScale="85000" lnSpcReduction="20000"/>
          </a:bodyPr>
          <a:lstStyle/>
          <a:p>
            <a:r>
              <a:rPr lang="en-US" b="1" dirty="0" smtClean="0"/>
              <a:t>Night: The darkness of the events of the Holocaust</a:t>
            </a:r>
          </a:p>
          <a:p>
            <a:r>
              <a:rPr lang="en-US" b="1" dirty="0" smtClean="0"/>
              <a:t>Fire: Destructive Power</a:t>
            </a:r>
          </a:p>
          <a:p>
            <a:r>
              <a:rPr lang="en-US" b="1" dirty="0" smtClean="0"/>
              <a:t>Serpent Street: A foreshadowing of evil</a:t>
            </a:r>
          </a:p>
          <a:p>
            <a:r>
              <a:rPr lang="en-US" b="1" dirty="0" smtClean="0"/>
              <a:t>Fleshy Lips: The evil side of human nature and the exploitation of verbal abuse upon the Jewish people</a:t>
            </a:r>
          </a:p>
          <a:p>
            <a:r>
              <a:rPr lang="en-US" b="1" dirty="0" smtClean="0"/>
              <a:t>Seven Seals: The end times</a:t>
            </a:r>
          </a:p>
          <a:p>
            <a:r>
              <a:rPr lang="en-US" b="1" dirty="0" smtClean="0"/>
              <a:t>The Gold Crown: A symbol of human greed and self-</a:t>
            </a:r>
            <a:r>
              <a:rPr lang="en-US" b="1" dirty="0" err="1" smtClean="0"/>
              <a:t>centricism</a:t>
            </a:r>
            <a:r>
              <a:rPr lang="en-US" b="1" dirty="0" smtClean="0"/>
              <a:t>.</a:t>
            </a:r>
          </a:p>
          <a:p>
            <a:endParaRPr lang="en-US" b="1" dirty="0"/>
          </a:p>
        </p:txBody>
      </p:sp>
      <p:sp>
        <p:nvSpPr>
          <p:cNvPr id="6" name="Rectangle 5"/>
          <p:cNvSpPr/>
          <p:nvPr/>
        </p:nvSpPr>
        <p:spPr>
          <a:xfrm>
            <a:off x="425448" y="2404020"/>
            <a:ext cx="3797002" cy="1569660"/>
          </a:xfrm>
          <a:prstGeom prst="rect">
            <a:avLst/>
          </a:prstGeom>
          <a:ln>
            <a:noFill/>
          </a:ln>
        </p:spPr>
        <p:txBody>
          <a:bodyPr wrap="square">
            <a:spAutoFit/>
          </a:bodyPr>
          <a:lstStyle/>
          <a:p>
            <a:r>
              <a:rPr lang="en-US" sz="6000" b="1" dirty="0" smtClean="0">
                <a:solidFill>
                  <a:schemeClr val="tx1">
                    <a:lumMod val="65000"/>
                    <a:lumOff val="35000"/>
                  </a:schemeClr>
                </a:solidFill>
              </a:rPr>
              <a:t>Symbol</a:t>
            </a:r>
            <a:r>
              <a:rPr lang="en-US" b="1" dirty="0" smtClean="0">
                <a:solidFill>
                  <a:schemeClr val="tx1">
                    <a:lumMod val="65000"/>
                    <a:lumOff val="35000"/>
                  </a:schemeClr>
                </a:solidFill>
              </a:rPr>
              <a:t>:</a:t>
            </a:r>
            <a:r>
              <a:rPr lang="en-US" b="1" dirty="0">
                <a:solidFill>
                  <a:schemeClr val="tx1">
                    <a:lumMod val="65000"/>
                    <a:lumOff val="35000"/>
                  </a:schemeClr>
                </a:solidFill>
              </a:rPr>
              <a:t> something that stands for or represents something else</a:t>
            </a:r>
            <a:endParaRPr lang="en-US" dirty="0">
              <a:solidFill>
                <a:schemeClr val="tx1">
                  <a:lumMod val="65000"/>
                  <a:lumOff val="35000"/>
                </a:schemeClr>
              </a:solidFill>
            </a:endParaRPr>
          </a:p>
        </p:txBody>
      </p:sp>
      <p:pic>
        <p:nvPicPr>
          <p:cNvPr id="7" name="Picture 6" descr="Screen Shot 2015-12-07 at 9.38.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84" y="4222022"/>
            <a:ext cx="2147954" cy="2280458"/>
          </a:xfrm>
          <a:prstGeom prst="rect">
            <a:avLst/>
          </a:prstGeom>
        </p:spPr>
      </p:pic>
    </p:spTree>
    <p:extLst>
      <p:ext uri="{BB962C8B-B14F-4D97-AF65-F5344CB8AC3E}">
        <p14:creationId xmlns:p14="http://schemas.microsoft.com/office/powerpoint/2010/main" val="2662871178"/>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194</TotalTime>
  <Words>1091</Words>
  <Application>Microsoft Macintosh PowerPoint</Application>
  <PresentationFormat>On-screen Show (4:3)</PresentationFormat>
  <Paragraphs>102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Perception</vt:lpstr>
      <vt:lpstr> Night by Elie Wiesel  Review   </vt:lpstr>
      <vt:lpstr>The Author: Elie Wiesel</vt:lpstr>
      <vt:lpstr>Night by Elie Wiesel</vt:lpstr>
      <vt:lpstr>Remembering the People</vt:lpstr>
      <vt:lpstr>World War II &amp; The Holocaust</vt:lpstr>
      <vt:lpstr>Auschwitz</vt:lpstr>
      <vt:lpstr>Poignant Parts of the Text</vt:lpstr>
      <vt:lpstr>Poignant Parts of the Text: Continued</vt:lpstr>
      <vt:lpstr>Literary Device: Symbolism</vt:lpstr>
      <vt:lpstr>Literary Device: Comparison</vt:lpstr>
      <vt:lpstr>Literary Device: Personification</vt:lpstr>
      <vt:lpstr>Literary Device: Foreshadowing</vt:lpstr>
      <vt:lpstr>Literary Device: Imagery</vt:lpstr>
      <vt:lpstr>Literary Device: Anaphora</vt:lpstr>
      <vt:lpstr>Social Psychology</vt:lpstr>
      <vt:lpstr>Thematic Awareness</vt:lpstr>
      <vt:lpstr>Quotes</vt:lpstr>
      <vt:lpstr>Quotes</vt:lpstr>
      <vt:lpstr>Quotes</vt:lpstr>
    </vt:vector>
  </TitlesOfParts>
  <Company>Indiana Unversity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Night by Elie Wiesel  Review   </dc:title>
  <dc:creator>Kaylie Fougerousse</dc:creator>
  <cp:lastModifiedBy>Kaylie Fougerousse</cp:lastModifiedBy>
  <cp:revision>14</cp:revision>
  <dcterms:created xsi:type="dcterms:W3CDTF">2015-12-08T01:23:21Z</dcterms:created>
  <dcterms:modified xsi:type="dcterms:W3CDTF">2015-12-12T21:34:49Z</dcterms:modified>
</cp:coreProperties>
</file>