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58" r:id="rId4"/>
    <p:sldId id="260" r:id="rId5"/>
    <p:sldId id="266" r:id="rId6"/>
    <p:sldId id="257" r:id="rId7"/>
    <p:sldId id="261" r:id="rId8"/>
    <p:sldId id="263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1D572-A297-B349-8DC9-FBAC65DB25CD}" type="datetimeFigureOut">
              <a:rPr lang="en-US" smtClean="0"/>
              <a:t>1/30/16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8E4D6-445D-E646-B8E4-F3ACFD601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6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www.bbmpsportsnetwork.com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-content/uploads/2015/11/</a:t>
            </a:r>
            <a:r>
              <a:rPr lang="en-US" dirty="0" err="1" smtClean="0"/>
              <a:t>Lion.jpg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8E4D6-445D-E646-B8E4-F3ACFD601B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quizlet.com</a:t>
            </a:r>
            <a:r>
              <a:rPr lang="en-US" dirty="0" smtClean="0"/>
              <a:t>/_1yi248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app.nearpod.com</a:t>
            </a:r>
            <a:r>
              <a:rPr lang="en-US" smtClean="0"/>
              <a:t>/#/?pin=YZSRP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8E4D6-445D-E646-B8E4-F3ACFD601B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9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 Mid-Summer Night’s Dream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English 10H | Review Session</a:t>
            </a:r>
            <a:endParaRPr lang="en-US" dirty="0"/>
          </a:p>
        </p:txBody>
      </p:sp>
      <p:pic>
        <p:nvPicPr>
          <p:cNvPr id="7" name="Picture 6" descr="AM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44" y="2201465"/>
            <a:ext cx="4514130" cy="39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5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25" y="2133600"/>
            <a:ext cx="8369826" cy="472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D85A2"/>
                </a:solidFill>
              </a:rPr>
              <a:t>Dramatic Irony</a:t>
            </a:r>
            <a:r>
              <a:rPr lang="en-US" b="1" dirty="0" smtClean="0"/>
              <a:t>- occurs when the audience is aware of something that the rest of the characters are not aware of… yet.</a:t>
            </a:r>
          </a:p>
          <a:p>
            <a:r>
              <a:rPr lang="en-US" b="1" dirty="0" smtClean="0">
                <a:solidFill>
                  <a:srgbClr val="3D85A2"/>
                </a:solidFill>
              </a:rPr>
              <a:t>Soliloquy</a:t>
            </a:r>
            <a:r>
              <a:rPr lang="en-US" b="1" dirty="0" smtClean="0"/>
              <a:t>- a long speech given directly to the audience that reveals the thoughts and feelings of the character/actor</a:t>
            </a:r>
          </a:p>
          <a:p>
            <a:r>
              <a:rPr lang="en-US" b="1" dirty="0" smtClean="0">
                <a:solidFill>
                  <a:srgbClr val="3D85A2"/>
                </a:solidFill>
              </a:rPr>
              <a:t>Aside</a:t>
            </a:r>
            <a:r>
              <a:rPr lang="en-US" b="1" dirty="0" smtClean="0"/>
              <a:t>- a short side comment to the audience or another character</a:t>
            </a:r>
          </a:p>
          <a:p>
            <a:r>
              <a:rPr lang="en-US" b="1" dirty="0" smtClean="0">
                <a:solidFill>
                  <a:srgbClr val="3D85A2"/>
                </a:solidFill>
              </a:rPr>
              <a:t>Hyperbole</a:t>
            </a:r>
            <a:r>
              <a:rPr lang="en-US" b="1" dirty="0" smtClean="0"/>
              <a:t>- extreme exaggeration</a:t>
            </a:r>
          </a:p>
          <a:p>
            <a:r>
              <a:rPr lang="en-US" b="1" dirty="0" smtClean="0">
                <a:solidFill>
                  <a:srgbClr val="3D85A2"/>
                </a:solidFill>
              </a:rPr>
              <a:t>Simile</a:t>
            </a:r>
            <a:r>
              <a:rPr lang="en-US" b="1" dirty="0" smtClean="0"/>
              <a:t>- a comparison using </a:t>
            </a:r>
            <a:r>
              <a:rPr lang="en-US" b="1" u="sng" dirty="0" smtClean="0"/>
              <a:t>like</a:t>
            </a:r>
            <a:r>
              <a:rPr lang="en-US" b="1" dirty="0" smtClean="0"/>
              <a:t> or </a:t>
            </a:r>
            <a:r>
              <a:rPr lang="en-US" b="1" u="sng" dirty="0" smtClean="0"/>
              <a:t>as</a:t>
            </a:r>
          </a:p>
        </p:txBody>
      </p:sp>
    </p:spTree>
    <p:extLst>
      <p:ext uri="{BB962C8B-B14F-4D97-AF65-F5344CB8AC3E}">
        <p14:creationId xmlns:p14="http://schemas.microsoft.com/office/powerpoint/2010/main" val="267117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25" y="2133600"/>
            <a:ext cx="8369826" cy="472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D85A2"/>
                </a:solidFill>
              </a:rPr>
              <a:t>Metaphor</a:t>
            </a:r>
            <a:r>
              <a:rPr lang="en-US" b="1" dirty="0"/>
              <a:t>- a comparison that </a:t>
            </a:r>
            <a:r>
              <a:rPr lang="en-US" b="1" u="sng" dirty="0"/>
              <a:t>avoids</a:t>
            </a:r>
            <a:r>
              <a:rPr lang="en-US" b="1" dirty="0"/>
              <a:t> using like or as</a:t>
            </a:r>
          </a:p>
          <a:p>
            <a:r>
              <a:rPr lang="en-US" b="1" dirty="0">
                <a:solidFill>
                  <a:srgbClr val="3D85A2"/>
                </a:solidFill>
              </a:rPr>
              <a:t>Pun</a:t>
            </a:r>
            <a:r>
              <a:rPr lang="en-US" b="1" dirty="0"/>
              <a:t>- a play on words; when words have more than one meaning</a:t>
            </a:r>
          </a:p>
          <a:p>
            <a:r>
              <a:rPr lang="en-US" b="1" dirty="0">
                <a:solidFill>
                  <a:srgbClr val="3D85A2"/>
                </a:solidFill>
              </a:rPr>
              <a:t>Mimesis</a:t>
            </a:r>
            <a:r>
              <a:rPr lang="en-US" b="1" dirty="0"/>
              <a:t>- to recreate something with a twist- removing it from its original form and production</a:t>
            </a:r>
          </a:p>
          <a:p>
            <a:r>
              <a:rPr lang="en-US" b="1" dirty="0">
                <a:solidFill>
                  <a:srgbClr val="3D85A2"/>
                </a:solidFill>
              </a:rPr>
              <a:t>Monologue</a:t>
            </a:r>
            <a:r>
              <a:rPr lang="en-US" b="1" dirty="0"/>
              <a:t>- a speech that a character makes that is NOT directed to the audience</a:t>
            </a:r>
          </a:p>
          <a:p>
            <a:r>
              <a:rPr lang="en-US" b="1" dirty="0">
                <a:solidFill>
                  <a:srgbClr val="3D85A2"/>
                </a:solidFill>
              </a:rPr>
              <a:t>Archetype</a:t>
            </a:r>
            <a:r>
              <a:rPr lang="en-US" b="1" dirty="0"/>
              <a:t>- a prototypical person, place, thing, event, or theme that is reiterated throughout literary history</a:t>
            </a:r>
          </a:p>
        </p:txBody>
      </p:sp>
    </p:spTree>
    <p:extLst>
      <p:ext uri="{BB962C8B-B14F-4D97-AF65-F5344CB8AC3E}">
        <p14:creationId xmlns:p14="http://schemas.microsoft.com/office/powerpoint/2010/main" val="118260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mblr,art,bw,couple,drawing,kiss-4b57e6851724bd45e61f925d2488dc63_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" y="2057400"/>
            <a:ext cx="3996328" cy="3996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053" y="2133600"/>
            <a:ext cx="4225196" cy="3992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600" b="1" dirty="0" smtClean="0">
                <a:latin typeface="Century Gothic"/>
                <a:cs typeface="Century Gothic"/>
              </a:rPr>
              <a:t>Tragedies</a:t>
            </a:r>
          </a:p>
          <a:p>
            <a:pPr marL="0" indent="0">
              <a:buNone/>
            </a:pPr>
            <a:r>
              <a:rPr lang="en-US" sz="6600" b="1" dirty="0" smtClean="0">
                <a:latin typeface="Century Gothic"/>
                <a:cs typeface="Century Gothic"/>
              </a:rPr>
              <a:t>Comedies</a:t>
            </a:r>
          </a:p>
          <a:p>
            <a:pPr marL="0" indent="0">
              <a:buNone/>
            </a:pPr>
            <a:r>
              <a:rPr lang="en-US" sz="6600" b="1" dirty="0" smtClean="0">
                <a:latin typeface="Century Gothic"/>
                <a:cs typeface="Century Gothic"/>
              </a:rPr>
              <a:t>Histories</a:t>
            </a:r>
            <a:endParaRPr lang="en-US" sz="66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229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l_fullxfull.252705836_grand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1676400"/>
            <a:ext cx="3345117" cy="3345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5802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The Timeframe: Elizabethan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608637"/>
            <a:ext cx="8324850" cy="1249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9600" b="1" dirty="0" smtClean="0">
                <a:latin typeface="Century Gothic"/>
                <a:cs typeface="Century Gothic"/>
              </a:rPr>
              <a:t>1558-1603</a:t>
            </a:r>
            <a:endParaRPr lang="en-US" sz="9600" b="1" dirty="0">
              <a:latin typeface="Century Gothic"/>
              <a:cs typeface="Century Gothic"/>
            </a:endParaRPr>
          </a:p>
        </p:txBody>
      </p:sp>
      <p:pic>
        <p:nvPicPr>
          <p:cNvPr id="5" name="Picture 4" descr="3731851e03c4d3cf59f5e12d960fcc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93346"/>
            <a:ext cx="2209800" cy="3075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8679" y="2274344"/>
            <a:ext cx="17244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 the backstory of “the mermaid on a dolphin’s back” and the backstory of Queen Elizabeth and Robert Dudley.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70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Shakespeare &amp; The </a:t>
            </a:r>
            <a:r>
              <a:rPr lang="en-US" dirty="0" smtClean="0"/>
              <a:t>Globe Theatre</a:t>
            </a:r>
            <a:endParaRPr lang="en-US" dirty="0"/>
          </a:p>
        </p:txBody>
      </p:sp>
      <p:pic>
        <p:nvPicPr>
          <p:cNvPr id="4" name="Picture 3" descr="Rex_GLOBE_2_993553E-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02" y="2192596"/>
            <a:ext cx="6018835" cy="44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1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Sonnet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295" y="2133600"/>
            <a:ext cx="5229955" cy="39925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“Shall I compare thee to a summer’s day?”</a:t>
            </a:r>
          </a:p>
          <a:p>
            <a:r>
              <a:rPr lang="en-US" b="1" dirty="0" smtClean="0"/>
              <a:t>Understand who he wrote it for.</a:t>
            </a:r>
          </a:p>
          <a:p>
            <a:r>
              <a:rPr lang="en-US" b="1" dirty="0" smtClean="0"/>
              <a:t>What is the message?</a:t>
            </a:r>
          </a:p>
          <a:p>
            <a:r>
              <a:rPr lang="en-US" b="1" dirty="0" smtClean="0"/>
              <a:t>Know the sonnet rhyme scheme (ABAB CDCD EFEF GG). What are the groups of four called? What are the last two lines called?</a:t>
            </a:r>
          </a:p>
          <a:p>
            <a:r>
              <a:rPr lang="en-US" b="1" dirty="0" smtClean="0"/>
              <a:t>How many lines total are in a Shakespearean sonnet?</a:t>
            </a:r>
            <a:endParaRPr lang="en-US" b="1" dirty="0"/>
          </a:p>
        </p:txBody>
      </p:sp>
      <p:pic>
        <p:nvPicPr>
          <p:cNvPr id="4" name="Picture 3" descr="Screen Shot 2016-01-30 at 11.3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3" y="2330779"/>
            <a:ext cx="3076514" cy="351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1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Athenians: Character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600" y="2133600"/>
            <a:ext cx="5634650" cy="39925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Theseus: </a:t>
            </a:r>
            <a:r>
              <a:rPr lang="en-US" b="1" dirty="0" smtClean="0">
                <a:solidFill>
                  <a:srgbClr val="3D85A2"/>
                </a:solidFill>
              </a:rPr>
              <a:t>Duke of Athens</a:t>
            </a:r>
          </a:p>
          <a:p>
            <a:r>
              <a:rPr lang="en-US" b="1" dirty="0" smtClean="0"/>
              <a:t>Hippolyta: </a:t>
            </a:r>
            <a:r>
              <a:rPr lang="en-US" b="1" dirty="0" smtClean="0">
                <a:solidFill>
                  <a:srgbClr val="3D85A2"/>
                </a:solidFill>
              </a:rPr>
              <a:t>Former Queen of the Amazon; marrying Theseus</a:t>
            </a:r>
          </a:p>
          <a:p>
            <a:r>
              <a:rPr lang="en-US" b="1" dirty="0" err="1" smtClean="0"/>
              <a:t>Egeus</a:t>
            </a:r>
            <a:r>
              <a:rPr lang="en-US" b="1" dirty="0" smtClean="0"/>
              <a:t>: </a:t>
            </a:r>
            <a:r>
              <a:rPr lang="en-US" b="1" dirty="0" err="1" smtClean="0">
                <a:solidFill>
                  <a:srgbClr val="3D85A2"/>
                </a:solidFill>
              </a:rPr>
              <a:t>Hermia’s</a:t>
            </a:r>
            <a:r>
              <a:rPr lang="en-US" b="1" dirty="0" smtClean="0">
                <a:solidFill>
                  <a:srgbClr val="3D85A2"/>
                </a:solidFill>
              </a:rPr>
              <a:t> overbearing father</a:t>
            </a:r>
          </a:p>
          <a:p>
            <a:r>
              <a:rPr lang="en-US" b="1" dirty="0" err="1" smtClean="0"/>
              <a:t>Hermia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3D85A2"/>
                </a:solidFill>
              </a:rPr>
              <a:t>in love with Lysander</a:t>
            </a:r>
          </a:p>
          <a:p>
            <a:r>
              <a:rPr lang="en-US" b="1" dirty="0" smtClean="0"/>
              <a:t>Lysander: </a:t>
            </a:r>
            <a:r>
              <a:rPr lang="en-US" b="1" dirty="0" smtClean="0">
                <a:solidFill>
                  <a:srgbClr val="3D85A2"/>
                </a:solidFill>
              </a:rPr>
              <a:t>initially in love with </a:t>
            </a:r>
            <a:r>
              <a:rPr lang="en-US" b="1" dirty="0" err="1" smtClean="0">
                <a:solidFill>
                  <a:srgbClr val="3D85A2"/>
                </a:solidFill>
              </a:rPr>
              <a:t>Hermia</a:t>
            </a:r>
            <a:r>
              <a:rPr lang="en-US" b="1" dirty="0" smtClean="0">
                <a:solidFill>
                  <a:srgbClr val="3D85A2"/>
                </a:solidFill>
              </a:rPr>
              <a:t> (while under the influence is in love with Helena)</a:t>
            </a:r>
          </a:p>
          <a:p>
            <a:r>
              <a:rPr lang="en-US" b="1" dirty="0" smtClean="0"/>
              <a:t>Demetrius: </a:t>
            </a:r>
            <a:r>
              <a:rPr lang="en-US" b="1" dirty="0" smtClean="0">
                <a:solidFill>
                  <a:srgbClr val="3D85A2"/>
                </a:solidFill>
              </a:rPr>
              <a:t>rejects Helena and pursues </a:t>
            </a:r>
            <a:r>
              <a:rPr lang="en-US" b="1" dirty="0" err="1" smtClean="0">
                <a:solidFill>
                  <a:srgbClr val="3D85A2"/>
                </a:solidFill>
              </a:rPr>
              <a:t>Hermia</a:t>
            </a:r>
            <a:r>
              <a:rPr lang="en-US" b="1" dirty="0" smtClean="0">
                <a:solidFill>
                  <a:srgbClr val="3D85A2"/>
                </a:solidFill>
              </a:rPr>
              <a:t> (while under the influence is in love with Helena)</a:t>
            </a:r>
          </a:p>
          <a:p>
            <a:r>
              <a:rPr lang="en-US" b="1" dirty="0" smtClean="0"/>
              <a:t>Helena: </a:t>
            </a:r>
            <a:r>
              <a:rPr lang="en-US" b="1" dirty="0" smtClean="0">
                <a:solidFill>
                  <a:srgbClr val="3D85A2"/>
                </a:solidFill>
              </a:rPr>
              <a:t>jealous of her best friend (</a:t>
            </a:r>
            <a:r>
              <a:rPr lang="en-US" b="1" dirty="0" err="1" smtClean="0">
                <a:solidFill>
                  <a:srgbClr val="3D85A2"/>
                </a:solidFill>
              </a:rPr>
              <a:t>Hermia</a:t>
            </a:r>
            <a:r>
              <a:rPr lang="en-US" b="1" dirty="0" smtClean="0">
                <a:solidFill>
                  <a:srgbClr val="3D85A2"/>
                </a:solidFill>
              </a:rPr>
              <a:t>); in love with Demetrius even though he does not love her back</a:t>
            </a:r>
          </a:p>
          <a:p>
            <a:endParaRPr lang="en-US" b="1" dirty="0"/>
          </a:p>
        </p:txBody>
      </p:sp>
      <p:pic>
        <p:nvPicPr>
          <p:cNvPr id="5" name="Picture 4" descr="Screen Shot 2016-01-30 at 11.4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2725929"/>
            <a:ext cx="2852442" cy="27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Workmen: Character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89" y="2133600"/>
            <a:ext cx="8327961" cy="39925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Peter Quince: </a:t>
            </a:r>
            <a:r>
              <a:rPr lang="en-US" b="1" dirty="0" smtClean="0">
                <a:solidFill>
                  <a:srgbClr val="3D85A2"/>
                </a:solidFill>
              </a:rPr>
              <a:t>leader of the play</a:t>
            </a:r>
          </a:p>
          <a:p>
            <a:r>
              <a:rPr lang="en-US" b="1" dirty="0" smtClean="0"/>
              <a:t>Nick Bottom: </a:t>
            </a:r>
            <a:r>
              <a:rPr lang="en-US" b="1" dirty="0" err="1" smtClean="0">
                <a:solidFill>
                  <a:srgbClr val="3D85A2"/>
                </a:solidFill>
              </a:rPr>
              <a:t>Pyramus</a:t>
            </a:r>
            <a:r>
              <a:rPr lang="en-US" b="1" dirty="0" smtClean="0">
                <a:solidFill>
                  <a:srgbClr val="3D85A2"/>
                </a:solidFill>
              </a:rPr>
              <a:t> in the play; arrogant character who gets turned into a partial donkey</a:t>
            </a:r>
          </a:p>
          <a:p>
            <a:r>
              <a:rPr lang="en-US" b="1" dirty="0" smtClean="0"/>
              <a:t>Tom Snout: </a:t>
            </a:r>
            <a:r>
              <a:rPr lang="en-US" b="1" dirty="0" smtClean="0">
                <a:solidFill>
                  <a:srgbClr val="3D85A2"/>
                </a:solidFill>
              </a:rPr>
              <a:t>plays the wall in the play</a:t>
            </a:r>
          </a:p>
          <a:p>
            <a:r>
              <a:rPr lang="en-US" b="1" dirty="0" smtClean="0"/>
              <a:t>Snug: </a:t>
            </a:r>
            <a:r>
              <a:rPr lang="en-US" b="1" dirty="0" smtClean="0">
                <a:solidFill>
                  <a:srgbClr val="3D85A2"/>
                </a:solidFill>
              </a:rPr>
              <a:t>plays the lion in the play</a:t>
            </a:r>
          </a:p>
          <a:p>
            <a:r>
              <a:rPr lang="en-US" b="1" dirty="0" smtClean="0"/>
              <a:t>Francis Flute: </a:t>
            </a:r>
            <a:r>
              <a:rPr lang="en-US" b="1" dirty="0" smtClean="0">
                <a:solidFill>
                  <a:srgbClr val="3D85A2"/>
                </a:solidFill>
              </a:rPr>
              <a:t>plays </a:t>
            </a:r>
            <a:r>
              <a:rPr lang="en-US" b="1" dirty="0" err="1" smtClean="0">
                <a:solidFill>
                  <a:srgbClr val="3D85A2"/>
                </a:solidFill>
              </a:rPr>
              <a:t>Thisbe</a:t>
            </a:r>
            <a:r>
              <a:rPr lang="en-US" b="1" dirty="0" smtClean="0">
                <a:solidFill>
                  <a:srgbClr val="3D85A2"/>
                </a:solidFill>
              </a:rPr>
              <a:t> in the play </a:t>
            </a:r>
          </a:p>
          <a:p>
            <a:r>
              <a:rPr lang="en-US" b="1" dirty="0" err="1" smtClean="0"/>
              <a:t>Philostrate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3D85A2"/>
                </a:solidFill>
              </a:rPr>
              <a:t>in charge of events</a:t>
            </a:r>
          </a:p>
          <a:p>
            <a:r>
              <a:rPr lang="en-US" b="1" dirty="0" smtClean="0"/>
              <a:t>Robin </a:t>
            </a:r>
            <a:r>
              <a:rPr lang="en-US" b="1" dirty="0" err="1" smtClean="0"/>
              <a:t>Straveling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3D85A2"/>
                </a:solidFill>
              </a:rPr>
              <a:t>plays moonshine in the play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908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Tale of </a:t>
            </a:r>
            <a:r>
              <a:rPr lang="en-US" u="sng" dirty="0" err="1" smtClean="0"/>
              <a:t>Pyramus</a:t>
            </a:r>
            <a:r>
              <a:rPr lang="en-US" u="sng" dirty="0" smtClean="0"/>
              <a:t> &amp; </a:t>
            </a:r>
            <a:r>
              <a:rPr lang="en-US" u="sng" dirty="0" err="1" smtClean="0"/>
              <a:t>Thisbe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42314" y="2133600"/>
            <a:ext cx="4615936" cy="3992563"/>
          </a:xfrm>
        </p:spPr>
        <p:txBody>
          <a:bodyPr/>
          <a:lstStyle/>
          <a:p>
            <a:r>
              <a:rPr lang="en-US" dirty="0" smtClean="0"/>
              <a:t>Two lovers- forbidden love- neighbors- earthquake-crack in wall- game plan- </a:t>
            </a:r>
            <a:r>
              <a:rPr lang="en-US" dirty="0" err="1" smtClean="0"/>
              <a:t>Thisbe</a:t>
            </a:r>
            <a:r>
              <a:rPr lang="en-US" dirty="0" smtClean="0"/>
              <a:t> first- forgets coat- sees lion with blood- drops coat- blood on coat- along comes </a:t>
            </a:r>
            <a:r>
              <a:rPr lang="en-US" dirty="0" err="1" smtClean="0"/>
              <a:t>Pyramus</a:t>
            </a:r>
            <a:r>
              <a:rPr lang="en-US" dirty="0" smtClean="0"/>
              <a:t>- sees blood on </a:t>
            </a:r>
            <a:r>
              <a:rPr lang="en-US" dirty="0" err="1" smtClean="0"/>
              <a:t>Thisbe’s</a:t>
            </a:r>
            <a:r>
              <a:rPr lang="en-US" dirty="0" smtClean="0"/>
              <a:t> coat- kills himself- </a:t>
            </a:r>
            <a:r>
              <a:rPr lang="en-US" dirty="0" err="1" smtClean="0"/>
              <a:t>Thisbe</a:t>
            </a:r>
            <a:r>
              <a:rPr lang="en-US" dirty="0" smtClean="0"/>
              <a:t> returns- sees </a:t>
            </a:r>
            <a:r>
              <a:rPr lang="en-US" dirty="0" err="1" smtClean="0"/>
              <a:t>Pyramus</a:t>
            </a:r>
            <a:r>
              <a:rPr lang="en-US" dirty="0" smtClean="0"/>
              <a:t>- kills herself too. </a:t>
            </a:r>
            <a:endParaRPr lang="en-US" dirty="0"/>
          </a:p>
        </p:txBody>
      </p:sp>
      <p:pic>
        <p:nvPicPr>
          <p:cNvPr id="5" name="Picture 4" descr="L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2665740"/>
            <a:ext cx="3802827" cy="2139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739" y="5177956"/>
            <a:ext cx="3851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Moral: Never go back for your coat. Never leave your coat near a lion. Never fall in love with your neighbor.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2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Fairies: Character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9548" y="2133600"/>
            <a:ext cx="4378702" cy="39925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Oberon: </a:t>
            </a:r>
            <a:r>
              <a:rPr lang="en-US" b="1" dirty="0" smtClean="0">
                <a:solidFill>
                  <a:srgbClr val="3D85A2"/>
                </a:solidFill>
              </a:rPr>
              <a:t>King of the Fairies</a:t>
            </a:r>
          </a:p>
          <a:p>
            <a:r>
              <a:rPr lang="en-US" b="1" dirty="0" err="1" smtClean="0"/>
              <a:t>Titania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3D85A2"/>
                </a:solidFill>
              </a:rPr>
              <a:t>Queen of the Fairies</a:t>
            </a:r>
          </a:p>
          <a:p>
            <a:r>
              <a:rPr lang="en-US" b="1" dirty="0" smtClean="0"/>
              <a:t>Puck (Robin </a:t>
            </a:r>
            <a:r>
              <a:rPr lang="en-US" b="1" dirty="0" err="1" smtClean="0"/>
              <a:t>Goodfellow</a:t>
            </a:r>
            <a:r>
              <a:rPr lang="en-US" b="1" dirty="0" smtClean="0"/>
              <a:t>): </a:t>
            </a:r>
            <a:r>
              <a:rPr lang="en-US" b="1" dirty="0" smtClean="0">
                <a:solidFill>
                  <a:srgbClr val="3D85A2"/>
                </a:solidFill>
              </a:rPr>
              <a:t>Oberon’s servant; trickster</a:t>
            </a:r>
          </a:p>
          <a:p>
            <a:r>
              <a:rPr lang="en-US" b="1" dirty="0" smtClean="0"/>
              <a:t>Indian Boy: </a:t>
            </a:r>
            <a:r>
              <a:rPr lang="en-US" b="1" dirty="0" smtClean="0">
                <a:solidFill>
                  <a:srgbClr val="3D85A2"/>
                </a:solidFill>
              </a:rPr>
              <a:t>a reason for Oberon &amp; </a:t>
            </a:r>
            <a:r>
              <a:rPr lang="en-US" b="1" dirty="0" err="1" smtClean="0">
                <a:solidFill>
                  <a:srgbClr val="3D85A2"/>
                </a:solidFill>
              </a:rPr>
              <a:t>Titania</a:t>
            </a:r>
            <a:r>
              <a:rPr lang="en-US" b="1" dirty="0" smtClean="0">
                <a:solidFill>
                  <a:srgbClr val="3D85A2"/>
                </a:solidFill>
              </a:rPr>
              <a:t> to fight</a:t>
            </a:r>
          </a:p>
          <a:p>
            <a:r>
              <a:rPr lang="en-US" b="1" dirty="0" smtClean="0"/>
              <a:t>Mote, </a:t>
            </a:r>
            <a:r>
              <a:rPr lang="en-US" b="1" dirty="0" err="1" smtClean="0"/>
              <a:t>Mustardseed</a:t>
            </a:r>
            <a:r>
              <a:rPr lang="en-US" b="1" dirty="0" smtClean="0"/>
              <a:t>, </a:t>
            </a:r>
            <a:r>
              <a:rPr lang="en-US" b="1" dirty="0" err="1" smtClean="0"/>
              <a:t>Peaseblossom</a:t>
            </a:r>
            <a:r>
              <a:rPr lang="en-US" b="1" dirty="0" smtClean="0"/>
              <a:t>, &amp; Cobweb: </a:t>
            </a:r>
            <a:r>
              <a:rPr lang="en-US" b="1" dirty="0" err="1" smtClean="0">
                <a:solidFill>
                  <a:srgbClr val="3D85A2"/>
                </a:solidFill>
              </a:rPr>
              <a:t>Titania’s</a:t>
            </a:r>
            <a:r>
              <a:rPr lang="en-US" b="1" dirty="0" smtClean="0">
                <a:solidFill>
                  <a:srgbClr val="3D85A2"/>
                </a:solidFill>
              </a:rPr>
              <a:t> fairies</a:t>
            </a:r>
            <a:endParaRPr lang="en-US" b="1" dirty="0">
              <a:solidFill>
                <a:srgbClr val="3D85A2"/>
              </a:solidFill>
            </a:endParaRPr>
          </a:p>
        </p:txBody>
      </p:sp>
      <p:pic>
        <p:nvPicPr>
          <p:cNvPr id="4" name="Picture 3" descr="79093474e7e1503db3d42968c741d7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2400561"/>
            <a:ext cx="3935675" cy="39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07650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598</Words>
  <Application>Microsoft Macintosh PowerPoint</Application>
  <PresentationFormat>On-screen Show (4:3)</PresentationFormat>
  <Paragraphs>58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Spectrum</vt:lpstr>
      <vt:lpstr>A Mid-Summer Night’s Dream</vt:lpstr>
      <vt:lpstr>TYPES OF PLAYS</vt:lpstr>
      <vt:lpstr>The Timeframe: Elizabethan England</vt:lpstr>
      <vt:lpstr>Shakespeare &amp; The Globe Theatre</vt:lpstr>
      <vt:lpstr>Sonnet 18</vt:lpstr>
      <vt:lpstr>The Athenians: Character Review</vt:lpstr>
      <vt:lpstr>The Workmen: Character Review</vt:lpstr>
      <vt:lpstr>The Tale of Pyramus &amp; Thisbe</vt:lpstr>
      <vt:lpstr>The Fairies: Character Review</vt:lpstr>
      <vt:lpstr>Literary Terms</vt:lpstr>
      <vt:lpstr>Literary Terms</vt:lpstr>
    </vt:vector>
  </TitlesOfParts>
  <Company>Indiana Unversity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Mid-Summer Night’s Dream</dc:title>
  <dc:creator>Kaylie Fougerousse</dc:creator>
  <cp:lastModifiedBy>Kaylie Fougerousse</cp:lastModifiedBy>
  <cp:revision>11</cp:revision>
  <dcterms:created xsi:type="dcterms:W3CDTF">2016-01-31T03:53:17Z</dcterms:created>
  <dcterms:modified xsi:type="dcterms:W3CDTF">2016-01-31T05:28:26Z</dcterms:modified>
</cp:coreProperties>
</file>