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260" r:id="rId9"/>
    <p:sldId id="280" r:id="rId10"/>
    <p:sldId id="261" r:id="rId11"/>
    <p:sldId id="281" r:id="rId12"/>
    <p:sldId id="262" r:id="rId13"/>
    <p:sldId id="282" r:id="rId14"/>
    <p:sldId id="263" r:id="rId15"/>
    <p:sldId id="283" r:id="rId16"/>
    <p:sldId id="264" r:id="rId17"/>
    <p:sldId id="284" r:id="rId18"/>
    <p:sldId id="265" r:id="rId19"/>
    <p:sldId id="285" r:id="rId20"/>
    <p:sldId id="266" r:id="rId21"/>
    <p:sldId id="286" r:id="rId22"/>
    <p:sldId id="267" r:id="rId23"/>
    <p:sldId id="288" r:id="rId24"/>
    <p:sldId id="268" r:id="rId25"/>
    <p:sldId id="287" r:id="rId26"/>
    <p:sldId id="269" r:id="rId27"/>
    <p:sldId id="289" r:id="rId28"/>
    <p:sldId id="270" r:id="rId29"/>
    <p:sldId id="290" r:id="rId30"/>
    <p:sldId id="271" r:id="rId31"/>
    <p:sldId id="291" r:id="rId32"/>
    <p:sldId id="292" r:id="rId33"/>
    <p:sldId id="272" r:id="rId34"/>
    <p:sldId id="273" r:id="rId35"/>
    <p:sldId id="293" r:id="rId36"/>
    <p:sldId id="274" r:id="rId37"/>
    <p:sldId id="294" r:id="rId38"/>
    <p:sldId id="275" r:id="rId39"/>
    <p:sldId id="295" r:id="rId40"/>
    <p:sldId id="276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5/1/16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5/1/16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4A6734C-E115-4BC5-9FB0-F9BF6FABFDA0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5/1/16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1063"/>
            <a:ext cx="7708082" cy="230124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Literary Devices </a:t>
            </a:r>
            <a:br>
              <a:rPr lang="en-US" sz="6600" dirty="0" smtClean="0"/>
            </a:br>
            <a:r>
              <a:rPr lang="en-US" sz="6600" dirty="0" smtClean="0"/>
              <a:t>Terms 1-20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7761" y="3590748"/>
            <a:ext cx="6480048" cy="1752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English </a:t>
            </a:r>
            <a:r>
              <a:rPr lang="en-US" sz="7200" dirty="0" smtClean="0"/>
              <a:t>10H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8201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emotional mood created by the </a:t>
            </a:r>
            <a:r>
              <a:rPr lang="en-US" u="sng" dirty="0" smtClean="0"/>
              <a:t>text</a:t>
            </a:r>
          </a:p>
          <a:p>
            <a:endParaRPr lang="en-US" u="sng" dirty="0"/>
          </a:p>
          <a:p>
            <a:r>
              <a:rPr lang="en-US" dirty="0" smtClean="0"/>
              <a:t>“The Scarlet Ibis” by James Hurst created a somber and melancholy emotional mood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Or </a:t>
            </a:r>
            <a:r>
              <a:rPr lang="en-US" u="sng" dirty="0" smtClean="0"/>
              <a:t>Kindred</a:t>
            </a:r>
            <a:r>
              <a:rPr lang="en-US" dirty="0" smtClean="0"/>
              <a:t> created a depressing mood when Dana learns that Alice hung herself.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8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pic>
        <p:nvPicPr>
          <p:cNvPr id="4" name="Picture 3" descr="ib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07" y="1988982"/>
            <a:ext cx="5327927" cy="36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0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Apostrophe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when speaking to someone dead, imaginary, or not present as if they will respond</a:t>
            </a:r>
          </a:p>
          <a:p>
            <a:endParaRPr lang="en-US" dirty="0"/>
          </a:p>
          <a:p>
            <a:r>
              <a:rPr lang="en-US" dirty="0" smtClean="0"/>
              <a:t>When Simon and Garfunkel sing “Hello darkness, my old friend, I’ve come to talk to you </a:t>
            </a:r>
            <a:r>
              <a:rPr lang="en-US" dirty="0" smtClean="0"/>
              <a:t>again,” the darkness is imaginary. When </a:t>
            </a:r>
            <a:r>
              <a:rPr lang="en-US" dirty="0" smtClean="0"/>
              <a:t>Juliet calls out to Romeo without knowing that he is there, an apostrophe is being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3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Apostrophe</a:t>
            </a:r>
            <a:endParaRPr lang="en-US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4" y="1916030"/>
            <a:ext cx="6537938" cy="36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6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poem that is meant to be sung</a:t>
            </a:r>
          </a:p>
          <a:p>
            <a:endParaRPr lang="en-US" dirty="0"/>
          </a:p>
          <a:p>
            <a:r>
              <a:rPr lang="en-US" dirty="0" smtClean="0"/>
              <a:t>For example, “The Ballad of John and Yoko.” It was a poem that The Beatles turned into a song.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8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Ballad</a:t>
            </a:r>
            <a:endParaRPr lang="en-US" dirty="0"/>
          </a:p>
        </p:txBody>
      </p:sp>
      <p:pic>
        <p:nvPicPr>
          <p:cNvPr id="4" name="Picture 3" descr="1149741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64" y="1587364"/>
            <a:ext cx="4341734" cy="43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 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poetic form that involves the implementation of unrhymed iambic pentameter</a:t>
            </a:r>
          </a:p>
          <a:p>
            <a:endParaRPr lang="en-US" dirty="0"/>
          </a:p>
          <a:p>
            <a:r>
              <a:rPr lang="en-US" dirty="0" smtClean="0"/>
              <a:t>For example, when Shakespeare stops rhyming in </a:t>
            </a:r>
            <a:r>
              <a:rPr lang="en-US" u="sng" dirty="0" smtClean="0"/>
              <a:t>A Mid-Summer Night’s Dream</a:t>
            </a:r>
            <a:r>
              <a:rPr lang="en-US" dirty="0" smtClean="0"/>
              <a:t>, he uses blank verse to emphasize the disorganization of the situation.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9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 Verse</a:t>
            </a:r>
            <a:endParaRPr lang="en-US" dirty="0"/>
          </a:p>
        </p:txBody>
      </p:sp>
      <p:pic>
        <p:nvPicPr>
          <p:cNvPr id="5" name="Picture 4" descr="blank-flag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53" y="1563848"/>
            <a:ext cx="3930631" cy="2597492"/>
          </a:xfrm>
          <a:prstGeom prst="rect">
            <a:avLst/>
          </a:prstGeom>
        </p:spPr>
      </p:pic>
      <p:pic>
        <p:nvPicPr>
          <p:cNvPr id="6" name="Picture 5" descr="Screen Shot 2016-04-18 at 8.54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8" y="4389055"/>
            <a:ext cx="34417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2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Cacophony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Loud, harsh, or disagreeable sounds</a:t>
            </a:r>
          </a:p>
          <a:p>
            <a:endParaRPr lang="en-US" dirty="0"/>
          </a:p>
          <a:p>
            <a:r>
              <a:rPr lang="en-US" dirty="0" smtClean="0"/>
              <a:t>For example, in “Jabberwocky,” the first few lines do not flow when reading: “</a:t>
            </a:r>
            <a:r>
              <a:rPr lang="en-US" dirty="0" err="1" smtClean="0"/>
              <a:t>Twas</a:t>
            </a:r>
            <a:r>
              <a:rPr lang="en-US" dirty="0" smtClean="0"/>
              <a:t> </a:t>
            </a:r>
            <a:r>
              <a:rPr lang="en-US" dirty="0" err="1" smtClean="0"/>
              <a:t>brillig</a:t>
            </a:r>
            <a:r>
              <a:rPr lang="en-US" dirty="0" smtClean="0"/>
              <a:t> and the </a:t>
            </a:r>
            <a:r>
              <a:rPr lang="en-US" dirty="0" err="1" smtClean="0"/>
              <a:t>slithy</a:t>
            </a:r>
            <a:r>
              <a:rPr lang="en-US" dirty="0" smtClean="0"/>
              <a:t> </a:t>
            </a:r>
            <a:r>
              <a:rPr lang="en-US" dirty="0" err="1" smtClean="0"/>
              <a:t>toves</a:t>
            </a:r>
            <a:r>
              <a:rPr lang="en-US" dirty="0" smtClean="0"/>
              <a:t> / Did gyre and </a:t>
            </a:r>
            <a:r>
              <a:rPr lang="en-US" dirty="0" err="1" smtClean="0"/>
              <a:t>gimble</a:t>
            </a:r>
            <a:r>
              <a:rPr lang="en-US" dirty="0" smtClean="0"/>
              <a:t> in the </a:t>
            </a:r>
            <a:r>
              <a:rPr lang="en-US" dirty="0" err="1" smtClean="0"/>
              <a:t>wabe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01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Cacophony</a:t>
            </a:r>
            <a:endParaRPr lang="en-US" dirty="0"/>
          </a:p>
        </p:txBody>
      </p:sp>
      <p:pic>
        <p:nvPicPr>
          <p:cNvPr id="4" name="Picture 3" descr="jabberwocky_by_delphine_angu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99" y="1852929"/>
            <a:ext cx="5068078" cy="35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9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story in which the characters or settings represent an abstract idea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For example, in Plato’s </a:t>
            </a:r>
            <a:r>
              <a:rPr lang="en-US" u="sng" dirty="0" smtClean="0"/>
              <a:t>The Republic</a:t>
            </a:r>
            <a:r>
              <a:rPr lang="en-US" dirty="0" smtClean="0"/>
              <a:t>, he uses the allegory of a cave to explain the limiting nature of one’s environment when seeking new knowledge.</a:t>
            </a:r>
          </a:p>
          <a:p>
            <a:r>
              <a:rPr lang="en-US" dirty="0" smtClean="0"/>
              <a:t>Another example would be in Bunyan’s  </a:t>
            </a:r>
            <a:r>
              <a:rPr lang="en-US" u="sng" dirty="0" smtClean="0"/>
              <a:t>Pilgrim’s Progress</a:t>
            </a:r>
            <a:r>
              <a:rPr lang="en-US" dirty="0" smtClean="0"/>
              <a:t>. The protagonist is not only named Christian, but is also representative of the “Christian” individual.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07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intentional pause in a line</a:t>
            </a:r>
          </a:p>
          <a:p>
            <a:endParaRPr lang="en-US" dirty="0"/>
          </a:p>
          <a:p>
            <a:r>
              <a:rPr lang="en-US" dirty="0" smtClean="0"/>
              <a:t>For example: </a:t>
            </a:r>
            <a:endParaRPr lang="en-US" dirty="0"/>
          </a:p>
        </p:txBody>
      </p:sp>
      <p:pic>
        <p:nvPicPr>
          <p:cNvPr id="4" name="Picture 3" descr="20061002093144_5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87" y="3574454"/>
            <a:ext cx="5461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Caesura</a:t>
            </a:r>
            <a:endParaRPr lang="en-US" dirty="0"/>
          </a:p>
        </p:txBody>
      </p:sp>
      <p:pic>
        <p:nvPicPr>
          <p:cNvPr id="4" name="Picture 3" descr="Screen Shot 2016-04-18 at 8.5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3" y="1693459"/>
            <a:ext cx="3917671" cy="418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6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Colloquial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Informal or conversational language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example, slang terminology: “That’s petty” or “</a:t>
            </a:r>
            <a:r>
              <a:rPr lang="en-US" dirty="0" err="1" smtClean="0"/>
              <a:t>Whatcha</a:t>
            </a:r>
            <a:r>
              <a:rPr lang="en-US" dirty="0" smtClean="0"/>
              <a:t> </a:t>
            </a:r>
            <a:r>
              <a:rPr lang="en-US" dirty="0" err="1" smtClean="0"/>
              <a:t>wanna</a:t>
            </a:r>
            <a:r>
              <a:rPr lang="en-US" dirty="0" smtClean="0"/>
              <a:t> do?” “I </a:t>
            </a:r>
            <a:r>
              <a:rPr lang="en-US" dirty="0" err="1" smtClean="0"/>
              <a:t>dunno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6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Colloquial Language</a:t>
            </a:r>
            <a:endParaRPr lang="en-US" dirty="0"/>
          </a:p>
        </p:txBody>
      </p:sp>
      <p:pic>
        <p:nvPicPr>
          <p:cNvPr id="4" name="Picture 3" descr="talkingsi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39" y="1546733"/>
            <a:ext cx="6477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47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repetition of consonant sounds in the middle or at the end of words</a:t>
            </a:r>
          </a:p>
          <a:p>
            <a:endParaRPr lang="en-US" dirty="0"/>
          </a:p>
          <a:p>
            <a:r>
              <a:rPr lang="en-US" dirty="0" smtClean="0"/>
              <a:t>I heard the pi</a:t>
            </a:r>
            <a:r>
              <a:rPr lang="en-US" u="sng" dirty="0" smtClean="0"/>
              <a:t>tt</a:t>
            </a:r>
            <a:r>
              <a:rPr lang="en-US" dirty="0" smtClean="0"/>
              <a:t>er pa</a:t>
            </a:r>
            <a:r>
              <a:rPr lang="en-US" u="sng" dirty="0" smtClean="0"/>
              <a:t>tt</a:t>
            </a:r>
            <a:r>
              <a:rPr lang="en-US" dirty="0" smtClean="0"/>
              <a:t>er of raindrops falling on the roof.</a:t>
            </a:r>
          </a:p>
          <a:p>
            <a:r>
              <a:rPr lang="en-US" dirty="0" smtClean="0"/>
              <a:t>Why is he so be</a:t>
            </a:r>
            <a:r>
              <a:rPr lang="en-US" u="sng" dirty="0" smtClean="0"/>
              <a:t>nt</a:t>
            </a:r>
            <a:r>
              <a:rPr lang="en-US" dirty="0" smtClean="0"/>
              <a:t> on getting the re</a:t>
            </a:r>
            <a:r>
              <a:rPr lang="en-US" u="sng" dirty="0" smtClean="0"/>
              <a:t>nt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93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Consonance</a:t>
            </a:r>
            <a:endParaRPr lang="en-US" dirty="0"/>
          </a:p>
        </p:txBody>
      </p:sp>
      <p:pic>
        <p:nvPicPr>
          <p:cNvPr id="4" name="Picture 3" descr="CollectionBanner_PitterPatter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41" y="2104726"/>
            <a:ext cx="6293442" cy="23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52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social implications encompassing a word (society’s definition of a word)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example: Redskins, Gringos, Curse Words, Hoosiers,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90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Connotation</a:t>
            </a:r>
            <a:endParaRPr lang="en-US" dirty="0"/>
          </a:p>
        </p:txBody>
      </p:sp>
      <p:pic>
        <p:nvPicPr>
          <p:cNvPr id="5" name="Picture 4" descr="1077892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67" y="2172497"/>
            <a:ext cx="4748694" cy="31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88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successive lines that rhyme</a:t>
            </a:r>
          </a:p>
          <a:p>
            <a:endParaRPr lang="en-US" dirty="0"/>
          </a:p>
          <a:p>
            <a:r>
              <a:rPr lang="en-US" dirty="0" smtClean="0"/>
              <a:t>For example, in </a:t>
            </a:r>
            <a:r>
              <a:rPr lang="en-US" dirty="0"/>
              <a:t>William Shakespeare’s “Sonnet 18,” the last two lines are: “So long as men can breathe and eyes can see / So long lives this and this gives life to thee.” </a:t>
            </a:r>
          </a:p>
        </p:txBody>
      </p:sp>
    </p:spTree>
    <p:extLst>
      <p:ext uri="{BB962C8B-B14F-4D97-AF65-F5344CB8AC3E}">
        <p14:creationId xmlns:p14="http://schemas.microsoft.com/office/powerpoint/2010/main" val="1629871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Couplet</a:t>
            </a:r>
            <a:endParaRPr lang="en-US" dirty="0"/>
          </a:p>
        </p:txBody>
      </p:sp>
      <p:pic>
        <p:nvPicPr>
          <p:cNvPr id="5" name="Picture 4" descr="bHS5cpZW1p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83" y="1904700"/>
            <a:ext cx="381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7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Allegory</a:t>
            </a:r>
            <a:endParaRPr lang="en-US" dirty="0"/>
          </a:p>
        </p:txBody>
      </p:sp>
      <p:pic>
        <p:nvPicPr>
          <p:cNvPr id="4" name="Picture 3" descr="the_chronicles_of_narnia-the_lion_the_witch_and_the_wardr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33" y="1787056"/>
            <a:ext cx="4926971" cy="36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6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actual (“dictionary”) definition of a word</a:t>
            </a:r>
          </a:p>
          <a:p>
            <a:endParaRPr lang="en-US" dirty="0"/>
          </a:p>
          <a:p>
            <a:r>
              <a:rPr lang="en-US" dirty="0" smtClean="0"/>
              <a:t>For example, “petty” really means insignificant or miniscule… but many people use it in the wrong </a:t>
            </a:r>
            <a:r>
              <a:rPr lang="en-US" dirty="0" smtClean="0"/>
              <a:t>context... all the time at New Albany High School…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5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Denotation</a:t>
            </a:r>
            <a:endParaRPr lang="en-US" dirty="0"/>
          </a:p>
        </p:txBody>
      </p:sp>
      <p:pic>
        <p:nvPicPr>
          <p:cNvPr id="5" name="Picture 4" descr="Dictionary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71" y="1951870"/>
            <a:ext cx="5854718" cy="30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00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Dict</a:t>
            </a:r>
            <a:r>
              <a:rPr lang="en-US" dirty="0" smtClean="0"/>
              <a:t>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writer or speaker’s choice of words</a:t>
            </a:r>
          </a:p>
          <a:p>
            <a:endParaRPr lang="en-US" dirty="0"/>
          </a:p>
          <a:p>
            <a:r>
              <a:rPr lang="en-US" dirty="0" smtClean="0"/>
              <a:t>For example, </a:t>
            </a:r>
            <a:r>
              <a:rPr lang="en-US" dirty="0" err="1" smtClean="0"/>
              <a:t>Zora</a:t>
            </a:r>
            <a:r>
              <a:rPr lang="en-US" dirty="0" smtClean="0"/>
              <a:t> Neale Hurston uses a Southern dialect in her short story “Sweat.”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11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Dict</a:t>
            </a:r>
            <a:r>
              <a:rPr lang="en-US" dirty="0" smtClean="0"/>
              <a:t>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writer or speaker’s choice of words</a:t>
            </a:r>
            <a:endParaRPr lang="en-US" dirty="0"/>
          </a:p>
        </p:txBody>
      </p:sp>
      <p:pic>
        <p:nvPicPr>
          <p:cNvPr id="4" name="Picture 3" descr="boy-speech-let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84" y="2386691"/>
            <a:ext cx="5460816" cy="34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22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sad or mournful poem for the dead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 example would be: “O Captain! My Captain” by Walt Whitman would be an example of an elegy.</a:t>
            </a:r>
          </a:p>
        </p:txBody>
      </p:sp>
    </p:spTree>
    <p:extLst>
      <p:ext uri="{BB962C8B-B14F-4D97-AF65-F5344CB8AC3E}">
        <p14:creationId xmlns:p14="http://schemas.microsoft.com/office/powerpoint/2010/main" val="3038097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Elegy</a:t>
            </a:r>
            <a:endParaRPr lang="en-US" dirty="0"/>
          </a:p>
        </p:txBody>
      </p:sp>
      <p:pic>
        <p:nvPicPr>
          <p:cNvPr id="5" name="Picture 4" descr="tumblr_static_untitled-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1" y="2210551"/>
            <a:ext cx="7303559" cy="15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16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Rhyme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2678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two or more lines end in rhyme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900" dirty="0" smtClean="0"/>
              <a:t>Here we go again- the same flirt with the essence of </a:t>
            </a:r>
            <a:r>
              <a:rPr lang="en-US" sz="1900" u="sng" dirty="0" smtClean="0"/>
              <a:t>“we”</a:t>
            </a:r>
          </a:p>
          <a:p>
            <a:r>
              <a:rPr lang="en-US" sz="1900" dirty="0" smtClean="0"/>
              <a:t>The same question that begs- begs- who is </a:t>
            </a:r>
            <a:r>
              <a:rPr lang="en-US" sz="1900" u="sng" dirty="0" smtClean="0"/>
              <a:t>“he.”</a:t>
            </a:r>
          </a:p>
          <a:p>
            <a:r>
              <a:rPr lang="en-US" sz="1900" dirty="0" smtClean="0"/>
              <a:t>The redundant explanation of what we could once </a:t>
            </a:r>
            <a:r>
              <a:rPr lang="en-US" sz="1900" u="sng" dirty="0" smtClean="0"/>
              <a:t>“be.”</a:t>
            </a:r>
          </a:p>
          <a:p>
            <a:r>
              <a:rPr lang="en-US" sz="1900" dirty="0" smtClean="0"/>
              <a:t>All seems mundane and faded out, you </a:t>
            </a:r>
            <a:r>
              <a:rPr lang="en-US" sz="1900" u="sng" dirty="0" smtClean="0"/>
              <a:t>see</a:t>
            </a:r>
            <a:r>
              <a:rPr lang="en-US" sz="1900" dirty="0" smtClean="0"/>
              <a:t>?</a:t>
            </a:r>
          </a:p>
          <a:p>
            <a:r>
              <a:rPr lang="en-US" sz="1900" dirty="0" smtClean="0"/>
              <a:t>So announce it to the world and write out the </a:t>
            </a:r>
            <a:r>
              <a:rPr lang="en-US" sz="1900" u="sng" dirty="0" smtClean="0"/>
              <a:t>decree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It is not until you are alone that you realize the tragedy of </a:t>
            </a:r>
            <a:r>
              <a:rPr lang="en-US" sz="1900" u="sng" dirty="0" smtClean="0"/>
              <a:t>free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It creeps up on you like degrees or the rings of the trunk of a </a:t>
            </a:r>
            <a:r>
              <a:rPr lang="en-US" sz="1900" u="sng" dirty="0" smtClean="0"/>
              <a:t>tree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And crashes down- forgotten- like a storm of </a:t>
            </a:r>
            <a:r>
              <a:rPr lang="en-US" sz="1900" u="sng" dirty="0" smtClean="0"/>
              <a:t>debris</a:t>
            </a:r>
            <a:r>
              <a:rPr lang="en-US" sz="1900" dirty="0" smtClean="0"/>
              <a:t>.</a:t>
            </a:r>
          </a:p>
          <a:p>
            <a:pPr marL="36576" indent="0">
              <a:buNone/>
            </a:pP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74458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Rhyme</a:t>
            </a:r>
            <a:endParaRPr lang="en-US" dirty="0"/>
          </a:p>
        </p:txBody>
      </p:sp>
      <p:pic>
        <p:nvPicPr>
          <p:cNvPr id="5" name="Picture 4" descr="670px-Write-Nursery-Rhymes-Step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39" y="1833231"/>
            <a:ext cx="5021022" cy="33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6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Enjambment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intentional break in a line for emphasis or to make a </a:t>
            </a:r>
            <a:r>
              <a:rPr lang="en-US" dirty="0" smtClean="0"/>
              <a:t>point. This occurs when one moves from line to line without using punctuation.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 example of enjambment: </a:t>
            </a:r>
          </a:p>
          <a:p>
            <a:r>
              <a:rPr lang="en-US" dirty="0" smtClean="0"/>
              <a:t>It is like writing the line</a:t>
            </a:r>
          </a:p>
          <a:p>
            <a:r>
              <a:rPr lang="en-US" dirty="0" smtClean="0"/>
              <a:t>Without ever having to live</a:t>
            </a:r>
          </a:p>
          <a:p>
            <a:r>
              <a:rPr lang="en-US" dirty="0" smtClean="0"/>
              <a:t>It’s routine linear vibe.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41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Enjambment</a:t>
            </a:r>
            <a:endParaRPr lang="en-US" dirty="0"/>
          </a:p>
        </p:txBody>
      </p:sp>
      <p:pic>
        <p:nvPicPr>
          <p:cNvPr id="5" name="Picture 4" descr="paperj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64" y="1417638"/>
            <a:ext cx="5868451" cy="44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7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repetition of consonant sounds at the beginning of words</a:t>
            </a:r>
          </a:p>
          <a:p>
            <a:endParaRPr lang="en-US" dirty="0"/>
          </a:p>
          <a:p>
            <a:r>
              <a:rPr lang="en-US" u="sng" dirty="0" smtClean="0"/>
              <a:t>C</a:t>
            </a:r>
            <a:r>
              <a:rPr lang="en-US" dirty="0" smtClean="0"/>
              <a:t>hance </a:t>
            </a:r>
            <a:r>
              <a:rPr lang="en-US" u="sng" dirty="0" smtClean="0"/>
              <a:t>c</a:t>
            </a:r>
            <a:r>
              <a:rPr lang="en-US" dirty="0" smtClean="0"/>
              <a:t>ould </a:t>
            </a:r>
            <a:r>
              <a:rPr lang="en-US" u="sng" dirty="0" smtClean="0"/>
              <a:t>c</a:t>
            </a:r>
            <a:r>
              <a:rPr lang="en-US" dirty="0" smtClean="0"/>
              <a:t>onquer the </a:t>
            </a:r>
            <a:r>
              <a:rPr lang="en-US" u="sng" dirty="0" smtClean="0"/>
              <a:t>c</a:t>
            </a:r>
            <a:r>
              <a:rPr lang="en-US" dirty="0" smtClean="0"/>
              <a:t>urious </a:t>
            </a:r>
            <a:r>
              <a:rPr lang="en-US" u="sng" dirty="0" smtClean="0"/>
              <a:t>c</a:t>
            </a:r>
            <a:r>
              <a:rPr lang="en-US" dirty="0" smtClean="0"/>
              <a:t>riticism </a:t>
            </a:r>
            <a:r>
              <a:rPr lang="en-US" u="sng" dirty="0" smtClean="0"/>
              <a:t>c</a:t>
            </a:r>
            <a:r>
              <a:rPr lang="en-US" dirty="0" smtClean="0"/>
              <a:t>ontinually.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50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Epiphany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 moment of insight</a:t>
            </a:r>
          </a:p>
          <a:p>
            <a:endParaRPr lang="en-US" dirty="0"/>
          </a:p>
          <a:p>
            <a:r>
              <a:rPr lang="en-US" dirty="0" smtClean="0"/>
              <a:t>Planck’s Theory of Photoelectric Effect.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71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Epiphany</a:t>
            </a:r>
            <a:endParaRPr lang="en-US" dirty="0"/>
          </a:p>
        </p:txBody>
      </p:sp>
      <p:pic>
        <p:nvPicPr>
          <p:cNvPr id="5" name="Picture 4" descr="The_microwave_sky_as_seen_by_Planck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0" y="1891918"/>
            <a:ext cx="6485151" cy="41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9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  <p:pic>
        <p:nvPicPr>
          <p:cNvPr id="4" name="Picture 3" descr="il_fullxfull.3075632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4" y="1780470"/>
            <a:ext cx="4803641" cy="38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8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repetition of vowel sounds</a:t>
            </a:r>
          </a:p>
          <a:p>
            <a:endParaRPr lang="en-US" dirty="0"/>
          </a:p>
          <a:p>
            <a:r>
              <a:rPr lang="en-US" dirty="0" smtClean="0"/>
              <a:t>D</a:t>
            </a:r>
            <a:r>
              <a:rPr lang="en-US" u="sng" dirty="0" smtClean="0"/>
              <a:t>o</a:t>
            </a:r>
            <a:r>
              <a:rPr lang="en-US" dirty="0" smtClean="0"/>
              <a:t> y</a:t>
            </a:r>
            <a:r>
              <a:rPr lang="en-US" u="sng" dirty="0" smtClean="0"/>
              <a:t>ou</a:t>
            </a:r>
            <a:r>
              <a:rPr lang="en-US" dirty="0" smtClean="0"/>
              <a:t> like bl</a:t>
            </a:r>
            <a:r>
              <a:rPr lang="en-US" u="sng" dirty="0" smtClean="0"/>
              <a:t>ue</a:t>
            </a:r>
            <a:r>
              <a:rPr lang="en-US" dirty="0" smtClean="0"/>
              <a:t> st</a:t>
            </a:r>
            <a:r>
              <a:rPr lang="en-US" u="sng" dirty="0" smtClean="0"/>
              <a:t>ew</a:t>
            </a:r>
            <a:r>
              <a:rPr lang="en-US" dirty="0" smtClean="0"/>
              <a:t> or rather d</a:t>
            </a:r>
            <a:r>
              <a:rPr lang="en-US" u="sng" dirty="0" smtClean="0"/>
              <a:t>o</a:t>
            </a:r>
            <a:r>
              <a:rPr lang="en-US" dirty="0" smtClean="0"/>
              <a:t> y</a:t>
            </a:r>
            <a:r>
              <a:rPr lang="en-US" u="sng" dirty="0" smtClean="0"/>
              <a:t>ou</a:t>
            </a:r>
            <a:r>
              <a:rPr lang="en-US" dirty="0" smtClean="0"/>
              <a:t> misconstr</a:t>
            </a:r>
            <a:r>
              <a:rPr lang="en-US" u="sng" dirty="0" smtClean="0"/>
              <a:t>ue</a:t>
            </a:r>
            <a:r>
              <a:rPr lang="en-US" dirty="0" smtClean="0"/>
              <a:t> the h</a:t>
            </a:r>
            <a:r>
              <a:rPr lang="en-US" u="sng" dirty="0" smtClean="0"/>
              <a:t>ue</a:t>
            </a:r>
            <a:r>
              <a:rPr lang="en-US" dirty="0" smtClean="0"/>
              <a:t> for the taste?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4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Assonance</a:t>
            </a:r>
            <a:endParaRPr lang="en-US" dirty="0"/>
          </a:p>
        </p:txBody>
      </p:sp>
      <p:pic>
        <p:nvPicPr>
          <p:cNvPr id="4" name="Picture 3" descr="IMGP35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28" y="1554702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7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reference to a well-known, literary, historical, or mythological person or event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u="sng" dirty="0" smtClean="0"/>
              <a:t>The Odyssey</a:t>
            </a:r>
            <a:r>
              <a:rPr lang="en-US" dirty="0" smtClean="0"/>
              <a:t>, Odysseus alludes to Athena by calling her the grey-eyed goddess.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3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</a:t>
            </a:r>
            <a:endParaRPr lang="en-US" dirty="0"/>
          </a:p>
        </p:txBody>
      </p:sp>
      <p:pic>
        <p:nvPicPr>
          <p:cNvPr id="5" name="Picture 4" descr="athena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43" y="1839349"/>
            <a:ext cx="4621302" cy="3512190"/>
          </a:xfrm>
          <a:prstGeom prst="rect">
            <a:avLst/>
          </a:prstGeom>
        </p:spPr>
      </p:pic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55" y="4278534"/>
            <a:ext cx="3057145" cy="17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8878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87</TotalTime>
  <Words>827</Words>
  <Application>Microsoft Macintosh PowerPoint</Application>
  <PresentationFormat>On-screen Show (4:3)</PresentationFormat>
  <Paragraphs>121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Technic</vt:lpstr>
      <vt:lpstr>Literary Devices  Terms 1-20</vt:lpstr>
      <vt:lpstr>Allegory</vt:lpstr>
      <vt:lpstr>Allegory</vt:lpstr>
      <vt:lpstr>Alliteration </vt:lpstr>
      <vt:lpstr>Alliteration</vt:lpstr>
      <vt:lpstr>Assonance</vt:lpstr>
      <vt:lpstr>Assonance</vt:lpstr>
      <vt:lpstr>Allusion</vt:lpstr>
      <vt:lpstr>Allusion</vt:lpstr>
      <vt:lpstr>Atmosphere</vt:lpstr>
      <vt:lpstr>Atmosphere</vt:lpstr>
      <vt:lpstr>Apostrophe</vt:lpstr>
      <vt:lpstr>Apostrophe</vt:lpstr>
      <vt:lpstr>Ballad</vt:lpstr>
      <vt:lpstr>Ballad</vt:lpstr>
      <vt:lpstr>Blank Verse</vt:lpstr>
      <vt:lpstr>Blank Verse</vt:lpstr>
      <vt:lpstr>Cacophony</vt:lpstr>
      <vt:lpstr>Cacophony</vt:lpstr>
      <vt:lpstr>Caesura</vt:lpstr>
      <vt:lpstr>Caesura</vt:lpstr>
      <vt:lpstr>Colloquial Language </vt:lpstr>
      <vt:lpstr>Colloquial Language</vt:lpstr>
      <vt:lpstr>Consonance</vt:lpstr>
      <vt:lpstr>Consonance</vt:lpstr>
      <vt:lpstr>Connotation</vt:lpstr>
      <vt:lpstr>Connotation</vt:lpstr>
      <vt:lpstr>Couplet</vt:lpstr>
      <vt:lpstr>Couplet</vt:lpstr>
      <vt:lpstr>Denotation</vt:lpstr>
      <vt:lpstr>Denotation</vt:lpstr>
      <vt:lpstr>Diction</vt:lpstr>
      <vt:lpstr>Diction</vt:lpstr>
      <vt:lpstr>Elegy</vt:lpstr>
      <vt:lpstr>Elegy</vt:lpstr>
      <vt:lpstr>End Rhyme</vt:lpstr>
      <vt:lpstr>End Rhyme</vt:lpstr>
      <vt:lpstr>Enjambment</vt:lpstr>
      <vt:lpstr>Enjambment</vt:lpstr>
      <vt:lpstr>Epiphany</vt:lpstr>
      <vt:lpstr>Epiphany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Devices  Terms 1-20</dc:title>
  <dc:creator>Kaylie Fougerousse</dc:creator>
  <cp:lastModifiedBy>Kaylie Fougerousse</cp:lastModifiedBy>
  <cp:revision>12</cp:revision>
  <dcterms:created xsi:type="dcterms:W3CDTF">2016-04-19T00:21:37Z</dcterms:created>
  <dcterms:modified xsi:type="dcterms:W3CDTF">2016-05-02T01:38:06Z</dcterms:modified>
</cp:coreProperties>
</file>