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62" r:id="rId6"/>
    <p:sldId id="260" r:id="rId7"/>
    <p:sldId id="265" r:id="rId8"/>
    <p:sldId id="259" r:id="rId9"/>
    <p:sldId id="263" r:id="rId10"/>
    <p:sldId id="261" r:id="rId11"/>
    <p:sldId id="264"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0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88510C-4AD2-BE4C-A190-628773632B6A}"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4365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8510C-4AD2-BE4C-A190-628773632B6A}"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118978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8510C-4AD2-BE4C-A190-628773632B6A}"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94998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8510C-4AD2-BE4C-A190-628773632B6A}"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205698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88510C-4AD2-BE4C-A190-628773632B6A}"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7211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88510C-4AD2-BE4C-A190-628773632B6A}"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202700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88510C-4AD2-BE4C-A190-628773632B6A}" type="datetimeFigureOut">
              <a:rPr lang="en-US" smtClean="0"/>
              <a:t>9/27/15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124981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8510C-4AD2-BE4C-A190-628773632B6A}" type="datetimeFigureOut">
              <a:rPr lang="en-US" smtClean="0"/>
              <a:t>9/27/15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350804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8510C-4AD2-BE4C-A190-628773632B6A}" type="datetimeFigureOut">
              <a:rPr lang="en-US" smtClean="0"/>
              <a:t>9/27/15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394364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8510C-4AD2-BE4C-A190-628773632B6A}"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16250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8510C-4AD2-BE4C-A190-628773632B6A}"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BFC-189E-5D47-8236-DFA15690DB87}" type="slidenum">
              <a:rPr lang="en-US" smtClean="0"/>
              <a:t>‹#›</a:t>
            </a:fld>
            <a:endParaRPr lang="en-US"/>
          </a:p>
        </p:txBody>
      </p:sp>
    </p:spTree>
    <p:extLst>
      <p:ext uri="{BB962C8B-B14F-4D97-AF65-F5344CB8AC3E}">
        <p14:creationId xmlns:p14="http://schemas.microsoft.com/office/powerpoint/2010/main" val="12165828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8510C-4AD2-BE4C-A190-628773632B6A}" type="datetimeFigureOut">
              <a:rPr lang="en-US" smtClean="0"/>
              <a:t>9/27/15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5BFC-189E-5D47-8236-DFA15690DB87}" type="slidenum">
              <a:rPr lang="en-US" smtClean="0"/>
              <a:t>‹#›</a:t>
            </a:fld>
            <a:endParaRPr lang="en-US"/>
          </a:p>
        </p:txBody>
      </p:sp>
    </p:spTree>
    <p:extLst>
      <p:ext uri="{BB962C8B-B14F-4D97-AF65-F5344CB8AC3E}">
        <p14:creationId xmlns:p14="http://schemas.microsoft.com/office/powerpoint/2010/main" val="9353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5" Type="http://schemas.microsoft.com/office/2007/relationships/hdphoto" Target="../media/hdphoto2.wdp"/><Relationship Id="rId6" Type="http://schemas.openxmlformats.org/officeDocument/2006/relationships/image" Target="../media/image3.jpeg"/><Relationship Id="rId7"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microsoft.com/office/2007/relationships/hdphoto" Target="../media/hdphoto4.wdp"/><Relationship Id="rId6" Type="http://schemas.openxmlformats.org/officeDocument/2006/relationships/image" Target="../media/image7.jpg"/><Relationship Id="rId7"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hyperlink" Target="http://www.spiritanimal.info/tiger-spirit-anim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11.jpeg"/><Relationship Id="rId5" Type="http://schemas.microsoft.com/office/2007/relationships/hdphoto" Target="../media/hdphoto7.wdp"/><Relationship Id="rId6" Type="http://schemas.openxmlformats.org/officeDocument/2006/relationships/image" Target="../media/image12.jp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8800" b="1" u="sng" dirty="0" smtClean="0"/>
              <a:t>Life of Pi</a:t>
            </a:r>
            <a:endParaRPr lang="en-US" sz="8800" b="1" u="sng" dirty="0"/>
          </a:p>
        </p:txBody>
      </p:sp>
      <p:sp>
        <p:nvSpPr>
          <p:cNvPr id="3" name="Subtitle 2"/>
          <p:cNvSpPr>
            <a:spLocks noGrp="1"/>
          </p:cNvSpPr>
          <p:nvPr>
            <p:ph type="subTitle" idx="1"/>
          </p:nvPr>
        </p:nvSpPr>
        <p:spPr>
          <a:xfrm>
            <a:off x="1371600" y="1507711"/>
            <a:ext cx="6400800" cy="1752600"/>
          </a:xfrm>
        </p:spPr>
        <p:txBody>
          <a:bodyPr/>
          <a:lstStyle/>
          <a:p>
            <a:r>
              <a:rPr lang="en-US" b="1" dirty="0" smtClean="0"/>
              <a:t>Allegory &amp; Symbolism</a:t>
            </a:r>
            <a:endParaRPr lang="en-US" b="1" dirty="0"/>
          </a:p>
        </p:txBody>
      </p:sp>
      <p:pic>
        <p:nvPicPr>
          <p:cNvPr id="4" name="Picture 3" descr="0_84298_be4fac4_XXL.jpe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220360" y="2617507"/>
            <a:ext cx="2682469" cy="3420901"/>
          </a:xfrm>
          <a:prstGeom prst="rect">
            <a:avLst/>
          </a:prstGeom>
        </p:spPr>
      </p:pic>
      <p:pic>
        <p:nvPicPr>
          <p:cNvPr id="5" name="Picture 4" descr="0_84298_be4fac4_XXL.jpeg"/>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573676" y="2617508"/>
            <a:ext cx="2682468" cy="3420900"/>
          </a:xfrm>
          <a:prstGeom prst="rect">
            <a:avLst/>
          </a:prstGeom>
        </p:spPr>
      </p:pic>
      <p:pic>
        <p:nvPicPr>
          <p:cNvPr id="6" name="Picture 5" descr="0_84298_be4fac4_XXL.jpeg"/>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902829" y="2617508"/>
            <a:ext cx="2682469" cy="3420901"/>
          </a:xfrm>
          <a:prstGeom prst="rect">
            <a:avLst/>
          </a:prstGeom>
        </p:spPr>
      </p:pic>
    </p:spTree>
    <p:extLst>
      <p:ext uri="{BB962C8B-B14F-4D97-AF65-F5344CB8AC3E}">
        <p14:creationId xmlns:p14="http://schemas.microsoft.com/office/powerpoint/2010/main" val="56141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Allegory</a:t>
            </a:r>
            <a:endParaRPr lang="en-US" sz="8800" b="1" dirty="0"/>
          </a:p>
        </p:txBody>
      </p:sp>
      <p:sp>
        <p:nvSpPr>
          <p:cNvPr id="3" name="Content Placeholder 2"/>
          <p:cNvSpPr>
            <a:spLocks noGrp="1"/>
          </p:cNvSpPr>
          <p:nvPr>
            <p:ph idx="1"/>
          </p:nvPr>
        </p:nvSpPr>
        <p:spPr/>
        <p:txBody>
          <a:bodyPr>
            <a:normAutofit/>
          </a:bodyPr>
          <a:lstStyle/>
          <a:p>
            <a:r>
              <a:rPr lang="en-US" dirty="0" smtClean="0"/>
              <a:t>A literary device in which each person, place, or thing is a symbol, which collectively works to make a </a:t>
            </a:r>
            <a:r>
              <a:rPr lang="en-US" b="1" dirty="0" smtClean="0"/>
              <a:t>distinct statement </a:t>
            </a:r>
            <a:r>
              <a:rPr lang="en-US" dirty="0" smtClean="0"/>
              <a:t>about specific abstractions, conventions, processes, or ideas in society at large. </a:t>
            </a:r>
          </a:p>
          <a:p>
            <a:r>
              <a:rPr lang="en-US" b="1" dirty="0" smtClean="0"/>
              <a:t>Limited</a:t>
            </a:r>
            <a:r>
              <a:rPr lang="en-US" dirty="0" smtClean="0"/>
              <a:t> interpretation</a:t>
            </a:r>
          </a:p>
          <a:p>
            <a:r>
              <a:rPr lang="en-US" dirty="0" smtClean="0"/>
              <a:t>Associated with didactic poetry</a:t>
            </a:r>
          </a:p>
          <a:p>
            <a:r>
              <a:rPr lang="en-US" dirty="0" smtClean="0"/>
              <a:t>Example in </a:t>
            </a:r>
            <a:r>
              <a:rPr lang="en-US" u="sng" dirty="0" smtClean="0"/>
              <a:t>Life of Pi</a:t>
            </a:r>
            <a:r>
              <a:rPr lang="en-US" dirty="0" smtClean="0"/>
              <a:t>: the second story</a:t>
            </a:r>
            <a:endParaRPr lang="en-US" dirty="0"/>
          </a:p>
        </p:txBody>
      </p:sp>
    </p:spTree>
    <p:extLst>
      <p:ext uri="{BB962C8B-B14F-4D97-AF65-F5344CB8AC3E}">
        <p14:creationId xmlns:p14="http://schemas.microsoft.com/office/powerpoint/2010/main" val="288451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Symbolism versus Allegory</a:t>
            </a:r>
            <a:endParaRPr lang="en-US" sz="5400" b="1" dirty="0"/>
          </a:p>
        </p:txBody>
      </p:sp>
      <p:sp>
        <p:nvSpPr>
          <p:cNvPr id="3" name="Content Placeholder 2"/>
          <p:cNvSpPr>
            <a:spLocks noGrp="1"/>
          </p:cNvSpPr>
          <p:nvPr>
            <p:ph idx="1"/>
          </p:nvPr>
        </p:nvSpPr>
        <p:spPr/>
        <p:txBody>
          <a:bodyPr/>
          <a:lstStyle/>
          <a:p>
            <a:r>
              <a:rPr lang="en-US" b="1" dirty="0" smtClean="0"/>
              <a:t>Symbolism</a:t>
            </a:r>
            <a:r>
              <a:rPr lang="en-US" dirty="0" smtClean="0"/>
              <a:t>: </a:t>
            </a:r>
            <a:r>
              <a:rPr lang="en-US" b="1" dirty="0" smtClean="0">
                <a:solidFill>
                  <a:schemeClr val="accent6">
                    <a:lumMod val="75000"/>
                  </a:schemeClr>
                </a:solidFill>
              </a:rPr>
              <a:t>more freedom in interpretation (due to both conventional employment and literary employment of symbols)</a:t>
            </a:r>
          </a:p>
          <a:p>
            <a:r>
              <a:rPr lang="en-US" b="1" dirty="0" smtClean="0"/>
              <a:t>Allegory</a:t>
            </a:r>
            <a:r>
              <a:rPr lang="en-US" dirty="0" smtClean="0"/>
              <a:t>: </a:t>
            </a:r>
            <a:r>
              <a:rPr lang="en-US" b="1" dirty="0" smtClean="0">
                <a:solidFill>
                  <a:srgbClr val="31859C"/>
                </a:solidFill>
              </a:rPr>
              <a:t>less freedom in interpretation; there is one intended statement being made</a:t>
            </a:r>
          </a:p>
          <a:p>
            <a:r>
              <a:rPr lang="en-US" b="1" dirty="0" smtClean="0"/>
              <a:t>Symbolism</a:t>
            </a:r>
            <a:r>
              <a:rPr lang="en-US" dirty="0" smtClean="0"/>
              <a:t>: </a:t>
            </a:r>
            <a:r>
              <a:rPr lang="en-US" b="1" dirty="0" smtClean="0">
                <a:solidFill>
                  <a:srgbClr val="E46C0A"/>
                </a:solidFill>
              </a:rPr>
              <a:t>more ambiguous</a:t>
            </a:r>
          </a:p>
          <a:p>
            <a:r>
              <a:rPr lang="en-US" b="1" dirty="0" smtClean="0"/>
              <a:t>Allegory</a:t>
            </a:r>
            <a:r>
              <a:rPr lang="en-US" dirty="0" smtClean="0"/>
              <a:t>: </a:t>
            </a:r>
            <a:r>
              <a:rPr lang="en-US" b="1" dirty="0" smtClean="0">
                <a:solidFill>
                  <a:schemeClr val="accent5">
                    <a:lumMod val="75000"/>
                  </a:schemeClr>
                </a:solidFill>
              </a:rPr>
              <a:t>less ambiguous</a:t>
            </a:r>
            <a:endParaRPr lang="en-US" b="1" dirty="0">
              <a:solidFill>
                <a:schemeClr val="accent5">
                  <a:lumMod val="75000"/>
                </a:schemeClr>
              </a:solidFill>
            </a:endParaRPr>
          </a:p>
        </p:txBody>
      </p:sp>
    </p:spTree>
    <p:extLst>
      <p:ext uri="{BB962C8B-B14F-4D97-AF65-F5344CB8AC3E}">
        <p14:creationId xmlns:p14="http://schemas.microsoft.com/office/powerpoint/2010/main" val="252439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Pinch of Allegory</a:t>
            </a:r>
            <a:endParaRPr lang="en-US" sz="8000" b="1" dirty="0"/>
          </a:p>
        </p:txBody>
      </p:sp>
      <p:sp>
        <p:nvSpPr>
          <p:cNvPr id="3" name="Content Placeholder 2"/>
          <p:cNvSpPr>
            <a:spLocks noGrp="1"/>
          </p:cNvSpPr>
          <p:nvPr>
            <p:ph idx="1"/>
          </p:nvPr>
        </p:nvSpPr>
        <p:spPr/>
        <p:txBody>
          <a:bodyPr>
            <a:normAutofit fontScale="70000" lnSpcReduction="20000"/>
          </a:bodyPr>
          <a:lstStyle/>
          <a:p>
            <a:pPr>
              <a:lnSpc>
                <a:spcPct val="200000"/>
              </a:lnSpc>
            </a:pPr>
            <a:r>
              <a:rPr lang="en-US" b="1" dirty="0" smtClean="0"/>
              <a:t>Richard Parker (Tiger)= </a:t>
            </a:r>
            <a:r>
              <a:rPr lang="en-US" b="1" dirty="0" smtClean="0">
                <a:solidFill>
                  <a:srgbClr val="E46C0A"/>
                </a:solidFill>
              </a:rPr>
              <a:t>Pi = </a:t>
            </a:r>
            <a:r>
              <a:rPr lang="en-US" b="1" dirty="0" smtClean="0">
                <a:solidFill>
                  <a:srgbClr val="31859C"/>
                </a:solidFill>
              </a:rPr>
              <a:t>Internal struggles</a:t>
            </a:r>
            <a:endParaRPr lang="en-US" b="1" dirty="0" smtClean="0"/>
          </a:p>
          <a:p>
            <a:pPr>
              <a:lnSpc>
                <a:spcPct val="200000"/>
              </a:lnSpc>
            </a:pPr>
            <a:r>
              <a:rPr lang="en-US" b="1" dirty="0" smtClean="0"/>
              <a:t>Orange Juice (Orangutan)= </a:t>
            </a:r>
            <a:r>
              <a:rPr lang="en-US" b="1" dirty="0" smtClean="0">
                <a:solidFill>
                  <a:srgbClr val="E46C0A"/>
                </a:solidFill>
              </a:rPr>
              <a:t>Pi’s Mother = </a:t>
            </a:r>
            <a:r>
              <a:rPr lang="en-US" b="1" dirty="0" smtClean="0">
                <a:solidFill>
                  <a:srgbClr val="31859C"/>
                </a:solidFill>
              </a:rPr>
              <a:t>The power of maternal instincts</a:t>
            </a:r>
            <a:endParaRPr lang="en-US" b="1" dirty="0" smtClean="0"/>
          </a:p>
          <a:p>
            <a:pPr>
              <a:lnSpc>
                <a:spcPct val="200000"/>
              </a:lnSpc>
            </a:pPr>
            <a:r>
              <a:rPr lang="en-US" b="1" dirty="0" smtClean="0"/>
              <a:t>Zebra= </a:t>
            </a:r>
            <a:r>
              <a:rPr lang="en-US" b="1" dirty="0" smtClean="0">
                <a:solidFill>
                  <a:srgbClr val="E46C0A"/>
                </a:solidFill>
              </a:rPr>
              <a:t>Sailor = </a:t>
            </a:r>
            <a:r>
              <a:rPr lang="en-US" b="1" dirty="0" smtClean="0">
                <a:solidFill>
                  <a:schemeClr val="accent5">
                    <a:lumMod val="75000"/>
                  </a:schemeClr>
                </a:solidFill>
              </a:rPr>
              <a:t>The innocent that suffer</a:t>
            </a:r>
            <a:endParaRPr lang="en-US" b="1" dirty="0" smtClean="0"/>
          </a:p>
          <a:p>
            <a:pPr>
              <a:lnSpc>
                <a:spcPct val="200000"/>
              </a:lnSpc>
            </a:pPr>
            <a:r>
              <a:rPr lang="en-US" b="1" dirty="0" smtClean="0"/>
              <a:t>Hyena= </a:t>
            </a:r>
            <a:r>
              <a:rPr lang="en-US" b="1" dirty="0" smtClean="0">
                <a:solidFill>
                  <a:srgbClr val="E46C0A"/>
                </a:solidFill>
              </a:rPr>
              <a:t>The French Cook = </a:t>
            </a:r>
            <a:r>
              <a:rPr lang="en-US" b="1" dirty="0" smtClean="0">
                <a:solidFill>
                  <a:srgbClr val="31859C"/>
                </a:solidFill>
              </a:rPr>
              <a:t>Disgusting &amp; disgraceful people</a:t>
            </a:r>
            <a:endParaRPr lang="en-US" b="1" dirty="0" smtClean="0"/>
          </a:p>
          <a:p>
            <a:pPr>
              <a:lnSpc>
                <a:spcPct val="200000"/>
              </a:lnSpc>
            </a:pPr>
            <a:r>
              <a:rPr lang="en-US" b="1" dirty="0" smtClean="0"/>
              <a:t>Blind Frenchman= </a:t>
            </a:r>
            <a:r>
              <a:rPr lang="en-US" b="1" dirty="0" smtClean="0">
                <a:solidFill>
                  <a:srgbClr val="E46C0A"/>
                </a:solidFill>
              </a:rPr>
              <a:t>The French Cook = </a:t>
            </a:r>
            <a:r>
              <a:rPr lang="en-US" b="1" dirty="0" smtClean="0">
                <a:solidFill>
                  <a:srgbClr val="31859C"/>
                </a:solidFill>
              </a:rPr>
              <a:t>Self-interested people</a:t>
            </a:r>
            <a:endParaRPr lang="en-US" b="1" dirty="0" smtClean="0">
              <a:solidFill>
                <a:srgbClr val="E46C0A"/>
              </a:solidFill>
            </a:endParaRPr>
          </a:p>
          <a:p>
            <a:endParaRPr lang="en-US" b="1" dirty="0" smtClean="0"/>
          </a:p>
        </p:txBody>
      </p:sp>
    </p:spTree>
    <p:extLst>
      <p:ext uri="{BB962C8B-B14F-4D97-AF65-F5344CB8AC3E}">
        <p14:creationId xmlns:p14="http://schemas.microsoft.com/office/powerpoint/2010/main" val="47404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Magical Realism</a:t>
            </a:r>
            <a:endParaRPr lang="en-US" sz="8800" b="1" dirty="0"/>
          </a:p>
        </p:txBody>
      </p:sp>
      <p:sp>
        <p:nvSpPr>
          <p:cNvPr id="3" name="Content Placeholder 2"/>
          <p:cNvSpPr>
            <a:spLocks noGrp="1"/>
          </p:cNvSpPr>
          <p:nvPr>
            <p:ph idx="1"/>
          </p:nvPr>
        </p:nvSpPr>
        <p:spPr/>
        <p:txBody>
          <a:bodyPr>
            <a:normAutofit lnSpcReduction="10000"/>
          </a:bodyPr>
          <a:lstStyle/>
          <a:p>
            <a:r>
              <a:rPr lang="en-US" dirty="0" smtClean="0"/>
              <a:t>A literary (and artistic) movement that integrates fantastical elements into a real-world setting causing the reader to decipher “reality.”</a:t>
            </a:r>
          </a:p>
          <a:p>
            <a:r>
              <a:rPr lang="en-US" dirty="0" smtClean="0"/>
              <a:t>As we read Life of Pi, the story continuously became more fantastical… less “real.” It began to defy logic, which was precisely the point. How far will reason take you before faith kicks in? </a:t>
            </a:r>
            <a:endParaRPr lang="en-US" dirty="0"/>
          </a:p>
        </p:txBody>
      </p:sp>
    </p:spTree>
    <p:extLst>
      <p:ext uri="{BB962C8B-B14F-4D97-AF65-F5344CB8AC3E}">
        <p14:creationId xmlns:p14="http://schemas.microsoft.com/office/powerpoint/2010/main" val="268107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Symbolism</a:t>
            </a:r>
            <a:endParaRPr lang="en-US" sz="8800" b="1" dirty="0"/>
          </a:p>
        </p:txBody>
      </p:sp>
      <p:sp>
        <p:nvSpPr>
          <p:cNvPr id="3" name="Content Placeholder 2"/>
          <p:cNvSpPr>
            <a:spLocks noGrp="1"/>
          </p:cNvSpPr>
          <p:nvPr>
            <p:ph idx="1"/>
          </p:nvPr>
        </p:nvSpPr>
        <p:spPr/>
        <p:txBody>
          <a:bodyPr>
            <a:normAutofit fontScale="92500" lnSpcReduction="10000"/>
          </a:bodyPr>
          <a:lstStyle/>
          <a:p>
            <a:r>
              <a:rPr lang="en-US" dirty="0" smtClean="0"/>
              <a:t>A literary device employed to show a relationship between an object or living thing and a greater idea or abstract concept. </a:t>
            </a:r>
          </a:p>
          <a:p>
            <a:pPr lvl="1"/>
            <a:r>
              <a:rPr lang="en-US" b="1" dirty="0" smtClean="0"/>
              <a:t>Conventional Symbols</a:t>
            </a:r>
            <a:r>
              <a:rPr lang="en-US" dirty="0" smtClean="0"/>
              <a:t>- something that is recognized by many people to represent certain ideas (through connotations).</a:t>
            </a:r>
          </a:p>
          <a:p>
            <a:pPr lvl="1"/>
            <a:r>
              <a:rPr lang="en-US" b="1" dirty="0" smtClean="0"/>
              <a:t>Literary/Contextual Symbols</a:t>
            </a:r>
            <a:r>
              <a:rPr lang="en-US" dirty="0" smtClean="0"/>
              <a:t>- surpasses the traditional, public meanings; cannot be summarized in a word or two; results when the author or poet creates a deeper and more expansive definition of the symbol employed. </a:t>
            </a:r>
            <a:endParaRPr lang="en-US" dirty="0"/>
          </a:p>
        </p:txBody>
      </p:sp>
    </p:spTree>
    <p:extLst>
      <p:ext uri="{BB962C8B-B14F-4D97-AF65-F5344CB8AC3E}">
        <p14:creationId xmlns:p14="http://schemas.microsoft.com/office/powerpoint/2010/main" val="316955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Conventional Symbols</a:t>
            </a:r>
            <a:endParaRPr lang="en-US" sz="6600" b="1" dirty="0"/>
          </a:p>
        </p:txBody>
      </p:sp>
      <p:sp>
        <p:nvSpPr>
          <p:cNvPr id="6" name="Content Placeholder 2"/>
          <p:cNvSpPr txBox="1">
            <a:spLocks/>
          </p:cNvSpPr>
          <p:nvPr/>
        </p:nvSpPr>
        <p:spPr>
          <a:xfrm>
            <a:off x="609600" y="1661896"/>
            <a:ext cx="8229600" cy="16004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t>Mainstream; status quo symbols</a:t>
            </a:r>
            <a:endParaRPr lang="en-US" dirty="0"/>
          </a:p>
        </p:txBody>
      </p:sp>
      <p:pic>
        <p:nvPicPr>
          <p:cNvPr id="7" name="Picture 6" descr="tumblr_m6owg9x1IL1r2s1lro1_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70" y="2369080"/>
            <a:ext cx="3015739" cy="200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ark-night-of-the-sou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903" y="2355107"/>
            <a:ext cx="3019383" cy="2016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Flag_of_Hindu_Sindhis.png"/>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156970" y="4485980"/>
            <a:ext cx="3015739" cy="2010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Sumatran-Tiger-Her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076" y="4485980"/>
            <a:ext cx="3031210" cy="2079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fc_pi_41735_sm.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1256" y="3356112"/>
            <a:ext cx="1542532" cy="1998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160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Interpretation</a:t>
            </a:r>
            <a:endParaRPr lang="en-US" sz="8000" b="1" dirty="0"/>
          </a:p>
        </p:txBody>
      </p:sp>
      <p:sp>
        <p:nvSpPr>
          <p:cNvPr id="3" name="Content Placeholder 2"/>
          <p:cNvSpPr>
            <a:spLocks noGrp="1"/>
          </p:cNvSpPr>
          <p:nvPr>
            <p:ph idx="1"/>
          </p:nvPr>
        </p:nvSpPr>
        <p:spPr/>
        <p:txBody>
          <a:bodyPr>
            <a:normAutofit fontScale="92500"/>
          </a:bodyPr>
          <a:lstStyle/>
          <a:p>
            <a:r>
              <a:rPr lang="en-US" b="1" dirty="0" smtClean="0"/>
              <a:t>Denotation</a:t>
            </a:r>
            <a:r>
              <a:rPr lang="en-US" dirty="0" smtClean="0"/>
              <a:t>: the dictionary definition (the historically prescribed definition)</a:t>
            </a:r>
          </a:p>
          <a:p>
            <a:r>
              <a:rPr lang="en-US" b="1" dirty="0" smtClean="0"/>
              <a:t>Connotation</a:t>
            </a:r>
            <a:r>
              <a:rPr lang="en-US" dirty="0" smtClean="0"/>
              <a:t>: the definition given by context, cultural quirks, and society.</a:t>
            </a:r>
          </a:p>
          <a:p>
            <a:r>
              <a:rPr lang="en-US" dirty="0" smtClean="0"/>
              <a:t>Connotations include the stigmas, biases, emotions, viewpoints, imaginative perspectives, and feelings that accompany particular words. </a:t>
            </a:r>
          </a:p>
          <a:p>
            <a:r>
              <a:rPr lang="en-US" dirty="0" smtClean="0"/>
              <a:t>Example: queer, </a:t>
            </a:r>
            <a:r>
              <a:rPr lang="en-US" dirty="0" err="1" smtClean="0"/>
              <a:t>nemo</a:t>
            </a:r>
            <a:r>
              <a:rPr lang="en-US" dirty="0" smtClean="0"/>
              <a:t>, P.B.R., babe, mustang, Midwest, winter, etc. </a:t>
            </a:r>
            <a:endParaRPr lang="en-US" dirty="0"/>
          </a:p>
        </p:txBody>
      </p:sp>
    </p:spTree>
    <p:extLst>
      <p:ext uri="{BB962C8B-B14F-4D97-AF65-F5344CB8AC3E}">
        <p14:creationId xmlns:p14="http://schemas.microsoft.com/office/powerpoint/2010/main" val="173342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The Tiger</a:t>
            </a:r>
            <a:endParaRPr lang="en-US" sz="8800" b="1" dirty="0"/>
          </a:p>
        </p:txBody>
      </p:sp>
      <p:sp>
        <p:nvSpPr>
          <p:cNvPr id="3" name="Content Placeholder 2"/>
          <p:cNvSpPr>
            <a:spLocks noGrp="1"/>
          </p:cNvSpPr>
          <p:nvPr>
            <p:ph idx="1"/>
          </p:nvPr>
        </p:nvSpPr>
        <p:spPr>
          <a:xfrm>
            <a:off x="457200" y="1600201"/>
            <a:ext cx="8229600" cy="2520430"/>
          </a:xfrm>
        </p:spPr>
        <p:txBody>
          <a:bodyPr>
            <a:normAutofit/>
          </a:bodyPr>
          <a:lstStyle/>
          <a:p>
            <a:r>
              <a:rPr lang="en-US" dirty="0" smtClean="0">
                <a:solidFill>
                  <a:srgbClr val="000000"/>
                </a:solidFill>
              </a:rPr>
              <a:t>A tiger typically represents “raw” feelings or intense emotions. The tiger symbolizes “primal instincts, unpredictability, and the ability to trust oneself.” </a:t>
            </a:r>
            <a:r>
              <a:rPr lang="en-US" sz="1100" dirty="0" smtClean="0">
                <a:solidFill>
                  <a:srgbClr val="000000"/>
                </a:solidFill>
              </a:rPr>
              <a:t>Source: </a:t>
            </a:r>
            <a:r>
              <a:rPr lang="en-US" sz="1100" dirty="0" smtClean="0">
                <a:solidFill>
                  <a:srgbClr val="000000"/>
                </a:solidFill>
                <a:hlinkClick r:id="rId2"/>
              </a:rPr>
              <a:t>http://www.spiritanimal.info/tiger-spirit-animal/</a:t>
            </a:r>
            <a:r>
              <a:rPr lang="en-US" sz="1100" dirty="0" smtClean="0">
                <a:solidFill>
                  <a:srgbClr val="000000"/>
                </a:solidFill>
              </a:rPr>
              <a:t> </a:t>
            </a:r>
            <a:endParaRPr lang="en-US" sz="1100" dirty="0">
              <a:solidFill>
                <a:srgbClr val="000000"/>
              </a:solidFill>
            </a:endParaRPr>
          </a:p>
        </p:txBody>
      </p:sp>
      <p:pic>
        <p:nvPicPr>
          <p:cNvPr id="5" name="Picture 4" descr="LifeofPi.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23281" y="4054080"/>
            <a:ext cx="4483719" cy="2522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483718" y="4944998"/>
            <a:ext cx="634978" cy="1015663"/>
          </a:xfrm>
          <a:prstGeom prst="rect">
            <a:avLst/>
          </a:prstGeom>
          <a:noFill/>
        </p:spPr>
        <p:txBody>
          <a:bodyPr wrap="square" rtlCol="0">
            <a:spAutoFit/>
          </a:bodyPr>
          <a:lstStyle/>
          <a:p>
            <a:pPr algn="ctr"/>
            <a:r>
              <a:rPr lang="en-US" sz="6000" b="1" dirty="0" smtClean="0"/>
              <a:t>=</a:t>
            </a:r>
            <a:endParaRPr lang="en-US" sz="6000" b="1" dirty="0"/>
          </a:p>
        </p:txBody>
      </p:sp>
    </p:spTree>
    <p:extLst>
      <p:ext uri="{BB962C8B-B14F-4D97-AF65-F5344CB8AC3E}">
        <p14:creationId xmlns:p14="http://schemas.microsoft.com/office/powerpoint/2010/main" val="20282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Others…</a:t>
            </a:r>
            <a:endParaRPr lang="en-US" sz="8000" b="1" dirty="0"/>
          </a:p>
        </p:txBody>
      </p:sp>
      <p:sp>
        <p:nvSpPr>
          <p:cNvPr id="3" name="Content Placeholder 2"/>
          <p:cNvSpPr>
            <a:spLocks noGrp="1"/>
          </p:cNvSpPr>
          <p:nvPr>
            <p:ph idx="1"/>
          </p:nvPr>
        </p:nvSpPr>
        <p:spPr>
          <a:xfrm>
            <a:off x="457200" y="1820485"/>
            <a:ext cx="8229600" cy="4525963"/>
          </a:xfrm>
        </p:spPr>
        <p:txBody>
          <a:bodyPr/>
          <a:lstStyle/>
          <a:p>
            <a:r>
              <a:rPr lang="en-US" dirty="0" smtClean="0"/>
              <a:t>Colors (traditionally &amp; culturally)</a:t>
            </a:r>
          </a:p>
          <a:p>
            <a:r>
              <a:rPr lang="en-US" dirty="0" smtClean="0"/>
              <a:t>Seasons (and associated weather)</a:t>
            </a:r>
          </a:p>
          <a:p>
            <a:r>
              <a:rPr lang="en-US" dirty="0" smtClean="0"/>
              <a:t>Animals (and their natures &amp; abilities)</a:t>
            </a:r>
          </a:p>
          <a:p>
            <a:r>
              <a:rPr lang="en-US" dirty="0" smtClean="0"/>
              <a:t>Elements of Nature (earth, air, fire, water)</a:t>
            </a:r>
          </a:p>
          <a:p>
            <a:r>
              <a:rPr lang="en-US" dirty="0" smtClean="0"/>
              <a:t>Night or Day (and weather during each)</a:t>
            </a:r>
          </a:p>
          <a:p>
            <a:r>
              <a:rPr lang="en-US" dirty="0" smtClean="0"/>
              <a:t>Shapes (Octagons, hearts, diamonds, etc.)</a:t>
            </a:r>
          </a:p>
          <a:p>
            <a:r>
              <a:rPr lang="en-US" dirty="0" smtClean="0"/>
              <a:t>Icons (Logos, Religious Symbols, etc.)</a:t>
            </a:r>
            <a:endParaRPr lang="en-US" dirty="0" smtClean="0"/>
          </a:p>
        </p:txBody>
      </p:sp>
    </p:spTree>
    <p:extLst>
      <p:ext uri="{BB962C8B-B14F-4D97-AF65-F5344CB8AC3E}">
        <p14:creationId xmlns:p14="http://schemas.microsoft.com/office/powerpoint/2010/main" val="152233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8889" y="1549919"/>
            <a:ext cx="8229600" cy="16004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t>“Alternative” symbols; artistic divergence</a:t>
            </a:r>
            <a:endParaRPr lang="en-US" dirty="0"/>
          </a:p>
        </p:txBody>
      </p:sp>
      <p:sp>
        <p:nvSpPr>
          <p:cNvPr id="5" name="Title 1"/>
          <p:cNvSpPr txBox="1">
            <a:spLocks/>
          </p:cNvSpPr>
          <p:nvPr/>
        </p:nvSpPr>
        <p:spPr>
          <a:xfrm>
            <a:off x="518889" y="36167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b="1" dirty="0" smtClean="0"/>
              <a:t>Literary Symbols</a:t>
            </a:r>
            <a:endParaRPr lang="en-US" sz="8000" b="1" dirty="0"/>
          </a:p>
        </p:txBody>
      </p:sp>
      <p:pic>
        <p:nvPicPr>
          <p:cNvPr id="7" name="Picture 6" descr="Screen Shot 2015-09-27 at 9.09.19 AM.png"/>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50598" y="2326379"/>
            <a:ext cx="3092523" cy="201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three-toed-tree-sloth-h-008.jpg"/>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806254" y="2326379"/>
            <a:ext cx="3357742" cy="201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pondicherry-zo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99" y="4561310"/>
            <a:ext cx="3092523" cy="1960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land_fina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6254" y="4561309"/>
            <a:ext cx="3448454" cy="1934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030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Richard Parker</a:t>
            </a:r>
            <a:endParaRPr lang="en-US" sz="8800" b="1" dirty="0"/>
          </a:p>
        </p:txBody>
      </p:sp>
      <p:sp>
        <p:nvSpPr>
          <p:cNvPr id="3" name="Content Placeholder 2"/>
          <p:cNvSpPr>
            <a:spLocks noGrp="1"/>
          </p:cNvSpPr>
          <p:nvPr>
            <p:ph idx="1"/>
          </p:nvPr>
        </p:nvSpPr>
        <p:spPr>
          <a:xfrm>
            <a:off x="259174" y="1600200"/>
            <a:ext cx="8617552" cy="4525963"/>
          </a:xfrm>
        </p:spPr>
        <p:txBody>
          <a:bodyPr>
            <a:normAutofit lnSpcReduction="10000"/>
          </a:bodyPr>
          <a:lstStyle/>
          <a:p>
            <a:r>
              <a:rPr lang="en-US" dirty="0" smtClean="0"/>
              <a:t>First Encounter (1830s): </a:t>
            </a:r>
            <a:r>
              <a:rPr lang="en-US" u="sng" dirty="0" smtClean="0"/>
              <a:t>The Narrative of Arthur Gordon Pym</a:t>
            </a:r>
            <a:r>
              <a:rPr lang="en-US" dirty="0" smtClean="0"/>
              <a:t> by Edgar Allan Poe: Richard Parker= character eaten when Pym is lost at sea</a:t>
            </a:r>
          </a:p>
          <a:p>
            <a:r>
              <a:rPr lang="en-US" dirty="0" smtClean="0"/>
              <a:t>Second Encounter (1870s): yacht broke apart, four scrambled to a dingy. On day seventeen, they ate the cabin boy (Richard Parker). They were rescued three days later. </a:t>
            </a:r>
          </a:p>
          <a:p>
            <a:r>
              <a:rPr lang="en-US" dirty="0" smtClean="0"/>
              <a:t>Third Encounter (Year Not Stated): another ship wreck hosting a Richard Parker</a:t>
            </a:r>
            <a:endParaRPr lang="en-US" dirty="0"/>
          </a:p>
        </p:txBody>
      </p:sp>
    </p:spTree>
    <p:extLst>
      <p:ext uri="{BB962C8B-B14F-4D97-AF65-F5344CB8AC3E}">
        <p14:creationId xmlns:p14="http://schemas.microsoft.com/office/powerpoint/2010/main" val="390518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TotalTime>
  <Words>585</Words>
  <Application>Microsoft Macintosh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Life of Pi</vt:lpstr>
      <vt:lpstr>Magical Realism</vt:lpstr>
      <vt:lpstr>Symbolism</vt:lpstr>
      <vt:lpstr>Conventional Symbols</vt:lpstr>
      <vt:lpstr>Interpretation</vt:lpstr>
      <vt:lpstr>The Tiger</vt:lpstr>
      <vt:lpstr>Others…</vt:lpstr>
      <vt:lpstr>PowerPoint Presentation</vt:lpstr>
      <vt:lpstr>Richard Parker</vt:lpstr>
      <vt:lpstr>Allegory</vt:lpstr>
      <vt:lpstr>Symbolism versus Allegory</vt:lpstr>
      <vt:lpstr>Pinch of Allegory</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Pi</dc:title>
  <dc:creator>Kaylie Fougerousse</dc:creator>
  <cp:lastModifiedBy>Kaylie Fougerousse</cp:lastModifiedBy>
  <cp:revision>11</cp:revision>
  <dcterms:created xsi:type="dcterms:W3CDTF">2015-09-27T12:37:43Z</dcterms:created>
  <dcterms:modified xsi:type="dcterms:W3CDTF">2015-09-27T14:08:23Z</dcterms:modified>
</cp:coreProperties>
</file>