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20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1593248-DC9E-244A-ABA2-F9BB655B8CA1}"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26259702-2C3B-394A-A402-D305C4E38912}" type="slidenum">
              <a:rPr lang="en-US"/>
              <a:pPr/>
              <a:t>‹#›</a:t>
            </a:fld>
            <a:endParaRPr lang="en-US"/>
          </a:p>
        </p:txBody>
      </p:sp>
    </p:spTree>
    <p:extLst>
      <p:ext uri="{BB962C8B-B14F-4D97-AF65-F5344CB8AC3E}">
        <p14:creationId xmlns:p14="http://schemas.microsoft.com/office/powerpoint/2010/main" val="366031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93248-DC9E-244A-ABA2-F9BB655B8CA1}"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A1593248-DC9E-244A-ABA2-F9BB655B8CA1}"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A1593248-DC9E-244A-ABA2-F9BB655B8CA1}" type="datetimeFigureOut">
              <a:rPr lang="en-US" smtClean="0"/>
              <a:t>3/1/16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213705C6-291F-4C4F-916C-FC9090624C0B}"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593248-DC9E-244A-ABA2-F9BB655B8CA1}" type="datetimeFigureOut">
              <a:rPr lang="en-US" smtClean="0"/>
              <a:t>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93248-DC9E-244A-ABA2-F9BB655B8CA1}" type="datetimeFigureOut">
              <a:rPr lang="en-US" smtClean="0"/>
              <a:t>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1593248-DC9E-244A-ABA2-F9BB655B8CA1}"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705C6-291F-4C4F-916C-FC9090624C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1593248-DC9E-244A-ABA2-F9BB655B8CA1}" type="datetimeFigureOut">
              <a:rPr lang="en-US" smtClean="0"/>
              <a:t>3/1/16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213705C6-291F-4C4F-916C-FC9090624C0B}"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9.jpg"/><Relationship Id="rId9"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audio" Target="../media/audio1.bin"/><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24000"/>
            <a:ext cx="8915400" cy="2438400"/>
          </a:xfrm>
        </p:spPr>
        <p:txBody>
          <a:bodyPr>
            <a:normAutofit/>
          </a:bodyPr>
          <a:lstStyle/>
          <a:p>
            <a:pPr algn="ctr" eaLnBrk="1" hangingPunct="1"/>
            <a:r>
              <a:rPr lang="en-US" sz="9600" u="sng" dirty="0" smtClean="0">
                <a:ea typeface="ＭＳ Ｐゴシック" charset="0"/>
                <a:cs typeface="ＭＳ Ｐゴシック" charset="0"/>
              </a:rPr>
              <a:t>Kindred</a:t>
            </a:r>
            <a:endParaRPr lang="en-US" sz="9600" i="1" u="sng" dirty="0">
              <a:ea typeface="ＭＳ Ｐゴシック" charset="0"/>
              <a:cs typeface="ＭＳ Ｐゴシック" charset="0"/>
            </a:endParaRPr>
          </a:p>
        </p:txBody>
      </p:sp>
      <p:sp>
        <p:nvSpPr>
          <p:cNvPr id="2" name="Text Placeholder 1"/>
          <p:cNvSpPr>
            <a:spLocks noGrp="1"/>
          </p:cNvSpPr>
          <p:nvPr>
            <p:ph type="body" idx="1"/>
          </p:nvPr>
        </p:nvSpPr>
        <p:spPr>
          <a:xfrm>
            <a:off x="609600" y="3962400"/>
            <a:ext cx="8001000" cy="777240"/>
          </a:xfrm>
        </p:spPr>
        <p:txBody>
          <a:bodyPr>
            <a:normAutofit/>
          </a:bodyPr>
          <a:lstStyle/>
          <a:p>
            <a:pPr algn="ctr"/>
            <a:r>
              <a:rPr lang="en-US" sz="3200" b="1" dirty="0" smtClean="0"/>
              <a:t>Octavia Butler</a:t>
            </a:r>
            <a:endParaRPr lang="en-US" sz="3200" b="1" dirty="0"/>
          </a:p>
        </p:txBody>
      </p:sp>
      <p:sp>
        <p:nvSpPr>
          <p:cNvPr id="14340" name="Rectangle 6"/>
          <p:cNvSpPr>
            <a:spLocks noChangeArrowheads="1"/>
          </p:cNvSpPr>
          <p:nvPr/>
        </p:nvSpPr>
        <p:spPr bwMode="auto">
          <a:xfrm>
            <a:off x="2362200" y="5126038"/>
            <a:ext cx="152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4341" name="Rectangle 7"/>
          <p:cNvSpPr>
            <a:spLocks noChangeArrowheads="1"/>
          </p:cNvSpPr>
          <p:nvPr/>
        </p:nvSpPr>
        <p:spPr bwMode="auto">
          <a:xfrm>
            <a:off x="3332163" y="50673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26629962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rmAutofit fontScale="90000"/>
          </a:bodyPr>
          <a:lstStyle/>
          <a:p>
            <a:pPr eaLnBrk="1" hangingPunct="1"/>
            <a:r>
              <a:rPr lang="en-US" dirty="0">
                <a:ea typeface="ＭＳ Ｐゴシック" charset="0"/>
                <a:cs typeface="ＭＳ Ｐゴシック" charset="0"/>
              </a:rPr>
              <a:t/>
            </a:r>
            <a:br>
              <a:rPr lang="en-US" dirty="0">
                <a:ea typeface="ＭＳ Ｐゴシック" charset="0"/>
                <a:cs typeface="ＭＳ Ｐゴシック" charset="0"/>
              </a:rPr>
            </a:br>
            <a:r>
              <a:rPr lang="en-US" dirty="0">
                <a:ea typeface="ＭＳ Ｐゴシック" charset="0"/>
                <a:cs typeface="ＭＳ Ｐゴシック" charset="0"/>
              </a:rPr>
              <a:t>Key Themes</a:t>
            </a:r>
            <a:br>
              <a:rPr lang="en-US" dirty="0">
                <a:ea typeface="ＭＳ Ｐゴシック" charset="0"/>
                <a:cs typeface="ＭＳ Ｐゴシック" charset="0"/>
              </a:rPr>
            </a:br>
            <a:endParaRPr lang="en-US" dirty="0">
              <a:ea typeface="ＭＳ Ｐゴシック" charset="0"/>
              <a:cs typeface="ＭＳ Ｐゴシック" charset="0"/>
            </a:endParaRPr>
          </a:p>
        </p:txBody>
      </p:sp>
      <p:sp>
        <p:nvSpPr>
          <p:cNvPr id="8195" name="Rectangle 3"/>
          <p:cNvSpPr>
            <a:spLocks noGrp="1" noRot="1" noChangeArrowheads="1"/>
          </p:cNvSpPr>
          <p:nvPr>
            <p:ph sz="half" idx="1"/>
          </p:nvPr>
        </p:nvSpPr>
        <p:spPr>
          <a:xfrm>
            <a:off x="533400" y="2595563"/>
            <a:ext cx="4150360" cy="3681412"/>
          </a:xfrm>
        </p:spPr>
        <p:txBody>
          <a:bodyPr/>
          <a:lstStyle/>
          <a:p>
            <a:pPr eaLnBrk="1" hangingPunct="1">
              <a:lnSpc>
                <a:spcPct val="90000"/>
              </a:lnSpc>
            </a:pPr>
            <a:r>
              <a:rPr lang="en-US" b="1" dirty="0">
                <a:ea typeface="ＭＳ Ｐゴシック" charset="0"/>
                <a:cs typeface="ＭＳ Ｐゴシック" charset="0"/>
              </a:rPr>
              <a:t>Race as a social construct</a:t>
            </a:r>
          </a:p>
          <a:p>
            <a:pPr eaLnBrk="1" hangingPunct="1">
              <a:lnSpc>
                <a:spcPct val="90000"/>
              </a:lnSpc>
            </a:pPr>
            <a:r>
              <a:rPr lang="en-US" b="1" dirty="0">
                <a:ea typeface="ＭＳ Ｐゴシック" charset="0"/>
                <a:cs typeface="ＭＳ Ｐゴシック" charset="0"/>
              </a:rPr>
              <a:t>Trauma and Historical Memory (Historical Amnesia)</a:t>
            </a:r>
          </a:p>
          <a:p>
            <a:pPr eaLnBrk="1" hangingPunct="1">
              <a:lnSpc>
                <a:spcPct val="90000"/>
              </a:lnSpc>
            </a:pPr>
            <a:r>
              <a:rPr lang="en-US" b="1" dirty="0">
                <a:ea typeface="ＭＳ Ｐゴシック" charset="0"/>
                <a:cs typeface="ＭＳ Ｐゴシック" charset="0"/>
              </a:rPr>
              <a:t>American Myopia</a:t>
            </a:r>
          </a:p>
          <a:p>
            <a:pPr eaLnBrk="1" hangingPunct="1">
              <a:lnSpc>
                <a:spcPct val="90000"/>
              </a:lnSpc>
            </a:pPr>
            <a:r>
              <a:rPr lang="en-US" b="1" dirty="0" smtClean="0">
                <a:ea typeface="ＭＳ Ｐゴシック" charset="0"/>
                <a:cs typeface="ＭＳ Ｐゴシック" charset="0"/>
              </a:rPr>
              <a:t>Power Dynamics</a:t>
            </a:r>
            <a:endParaRPr lang="en-US" b="1" dirty="0">
              <a:ea typeface="ＭＳ Ｐゴシック" charset="0"/>
              <a:cs typeface="ＭＳ Ｐゴシック" charset="0"/>
            </a:endParaRPr>
          </a:p>
          <a:p>
            <a:pPr eaLnBrk="1" hangingPunct="1">
              <a:lnSpc>
                <a:spcPct val="90000"/>
              </a:lnSpc>
            </a:pPr>
            <a:r>
              <a:rPr lang="en-US" b="1" dirty="0">
                <a:ea typeface="ＭＳ Ｐゴシック" charset="0"/>
                <a:cs typeface="ＭＳ Ｐゴシック" charset="0"/>
              </a:rPr>
              <a:t>Education as a subversive act</a:t>
            </a:r>
          </a:p>
          <a:p>
            <a:pPr eaLnBrk="1" hangingPunct="1">
              <a:lnSpc>
                <a:spcPct val="90000"/>
              </a:lnSpc>
            </a:pPr>
            <a:r>
              <a:rPr lang="en-US" b="1" dirty="0">
                <a:ea typeface="ＭＳ Ｐゴシック" charset="0"/>
                <a:cs typeface="ＭＳ Ｐゴシック" charset="0"/>
              </a:rPr>
              <a:t>Sex and </a:t>
            </a:r>
            <a:r>
              <a:rPr lang="en-US" b="1" dirty="0" smtClean="0">
                <a:ea typeface="ＭＳ Ｐゴシック" charset="0"/>
                <a:cs typeface="ＭＳ Ｐゴシック" charset="0"/>
              </a:rPr>
              <a:t>Gender Inequality</a:t>
            </a:r>
          </a:p>
          <a:p>
            <a:pPr eaLnBrk="1" hangingPunct="1">
              <a:lnSpc>
                <a:spcPct val="90000"/>
              </a:lnSpc>
            </a:pPr>
            <a:r>
              <a:rPr lang="en-US" sz="1600" b="1" dirty="0" smtClean="0">
                <a:ea typeface="ＭＳ Ｐゴシック" charset="0"/>
                <a:cs typeface="ＭＳ Ｐゴシック" charset="0"/>
              </a:rPr>
              <a:t>Slavery (Now Versus Then)</a:t>
            </a:r>
            <a:endParaRPr lang="en-US" sz="1600" b="1" dirty="0">
              <a:ea typeface="ＭＳ Ｐゴシック" charset="0"/>
              <a:cs typeface="ＭＳ Ｐゴシック" charset="0"/>
            </a:endParaRPr>
          </a:p>
        </p:txBody>
      </p:sp>
      <p:sp>
        <p:nvSpPr>
          <p:cNvPr id="8199" name="Rectangle 7"/>
          <p:cNvSpPr>
            <a:spLocks noGrp="1" noRot="1" noChangeArrowheads="1"/>
          </p:cNvSpPr>
          <p:nvPr>
            <p:ph sz="half" idx="2"/>
          </p:nvPr>
        </p:nvSpPr>
        <p:spPr/>
        <p:txBody>
          <a:bodyPr/>
          <a:lstStyle/>
          <a:p>
            <a:pPr eaLnBrk="1" hangingPunct="1">
              <a:lnSpc>
                <a:spcPct val="90000"/>
              </a:lnSpc>
            </a:pPr>
            <a:r>
              <a:rPr lang="en-US" b="1" dirty="0">
                <a:ea typeface="ＭＳ Ｐゴシック" charset="0"/>
                <a:cs typeface="ＭＳ Ｐゴシック" charset="0"/>
              </a:rPr>
              <a:t>Patriarchy</a:t>
            </a:r>
          </a:p>
          <a:p>
            <a:pPr eaLnBrk="1" hangingPunct="1">
              <a:lnSpc>
                <a:spcPct val="90000"/>
              </a:lnSpc>
            </a:pPr>
            <a:r>
              <a:rPr lang="en-US" b="1" dirty="0">
                <a:ea typeface="ＭＳ Ｐゴシック" charset="0"/>
                <a:cs typeface="ＭＳ Ｐゴシック" charset="0"/>
              </a:rPr>
              <a:t>White Supremacy and White Privilege</a:t>
            </a:r>
          </a:p>
          <a:p>
            <a:pPr eaLnBrk="1" hangingPunct="1">
              <a:lnSpc>
                <a:spcPct val="90000"/>
              </a:lnSpc>
            </a:pPr>
            <a:r>
              <a:rPr lang="en-US" b="1" dirty="0">
                <a:ea typeface="ＭＳ Ｐゴシック" charset="0"/>
                <a:cs typeface="ＭＳ Ｐゴシック" charset="0"/>
              </a:rPr>
              <a:t>Black Community</a:t>
            </a:r>
          </a:p>
          <a:p>
            <a:pPr eaLnBrk="1" hangingPunct="1">
              <a:lnSpc>
                <a:spcPct val="90000"/>
              </a:lnSpc>
            </a:pPr>
            <a:r>
              <a:rPr lang="en-US" b="1" dirty="0">
                <a:ea typeface="ＭＳ Ｐゴシック" charset="0"/>
                <a:cs typeface="ＭＳ Ｐゴシック" charset="0"/>
              </a:rPr>
              <a:t>Survival</a:t>
            </a:r>
          </a:p>
          <a:p>
            <a:pPr eaLnBrk="1" hangingPunct="1">
              <a:lnSpc>
                <a:spcPct val="90000"/>
              </a:lnSpc>
            </a:pPr>
            <a:r>
              <a:rPr lang="en-US" b="1" dirty="0">
                <a:ea typeface="ＭＳ Ｐゴシック" charset="0"/>
                <a:cs typeface="ＭＳ Ｐゴシック" charset="0"/>
              </a:rPr>
              <a:t>Normalization</a:t>
            </a:r>
          </a:p>
          <a:p>
            <a:pPr eaLnBrk="1" hangingPunct="1">
              <a:lnSpc>
                <a:spcPct val="90000"/>
              </a:lnSpc>
            </a:pPr>
            <a:r>
              <a:rPr lang="en-US" b="1" dirty="0">
                <a:ea typeface="ＭＳ Ｐゴシック" charset="0"/>
                <a:cs typeface="ＭＳ Ｐゴシック" charset="0"/>
              </a:rPr>
              <a:t>Redemption</a:t>
            </a:r>
          </a:p>
          <a:p>
            <a:pPr eaLnBrk="1" hangingPunct="1">
              <a:lnSpc>
                <a:spcPct val="90000"/>
              </a:lnSpc>
            </a:pPr>
            <a:r>
              <a:rPr lang="en-US" b="1" dirty="0" smtClean="0">
                <a:ea typeface="ＭＳ Ｐゴシック" charset="0"/>
                <a:cs typeface="ＭＳ Ｐゴシック" charset="0"/>
              </a:rPr>
              <a:t>Concept of “Home”</a:t>
            </a:r>
            <a:endParaRPr lang="en-US" b="1" dirty="0">
              <a:ea typeface="ＭＳ Ｐゴシック" charset="0"/>
              <a:cs typeface="ＭＳ Ｐゴシック" charset="0"/>
            </a:endParaRPr>
          </a:p>
          <a:p>
            <a:pPr eaLnBrk="1" hangingPunct="1">
              <a:lnSpc>
                <a:spcPct val="90000"/>
              </a:lnSpc>
              <a:buFont typeface="Wingdings" charset="0"/>
              <a:buNone/>
            </a:pPr>
            <a:endParaRPr lang="en-US" sz="2000" dirty="0">
              <a:latin typeface="Palatino" charset="0"/>
              <a:ea typeface="ＭＳ Ｐゴシック" charset="0"/>
              <a:cs typeface="ＭＳ Ｐゴシック" charset="0"/>
            </a:endParaRPr>
          </a:p>
        </p:txBody>
      </p:sp>
      <p:sp>
        <p:nvSpPr>
          <p:cNvPr id="31748" name="Rectangle 4"/>
          <p:cNvSpPr>
            <a:spLocks noChangeArrowheads="1"/>
          </p:cNvSpPr>
          <p:nvPr/>
        </p:nvSpPr>
        <p:spPr bwMode="auto">
          <a:xfrm>
            <a:off x="5815013" y="152717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a:p>
            <a:endParaRPr lang="en-US"/>
          </a:p>
        </p:txBody>
      </p:sp>
      <p:sp>
        <p:nvSpPr>
          <p:cNvPr id="31749" name="Rectangle 5"/>
          <p:cNvSpPr>
            <a:spLocks noChangeArrowheads="1"/>
          </p:cNvSpPr>
          <p:nvPr/>
        </p:nvSpPr>
        <p:spPr bwMode="auto">
          <a:xfrm>
            <a:off x="3082925" y="6985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1750" name="Rectangle 6"/>
          <p:cNvSpPr>
            <a:spLocks noChangeArrowheads="1"/>
          </p:cNvSpPr>
          <p:nvPr/>
        </p:nvSpPr>
        <p:spPr bwMode="auto">
          <a:xfrm>
            <a:off x="6026150" y="5645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1752" name="Rectangle 8"/>
          <p:cNvSpPr>
            <a:spLocks noChangeArrowheads="1"/>
          </p:cNvSpPr>
          <p:nvPr/>
        </p:nvSpPr>
        <p:spPr bwMode="auto">
          <a:xfrm>
            <a:off x="2043113" y="7512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1687054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 calcmode="lin" valueType="num">
                                      <p:cBhvr additive="base">
                                        <p:cTn id="7" dur="500" fill="hold"/>
                                        <p:tgtEl>
                                          <p:spTgt spid="81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9">
                                            <p:txEl>
                                              <p:pRg st="1" end="1"/>
                                            </p:txEl>
                                          </p:spTgt>
                                        </p:tgtEl>
                                        <p:attrNameLst>
                                          <p:attrName>style.visibility</p:attrName>
                                        </p:attrNameLst>
                                      </p:cBhvr>
                                      <p:to>
                                        <p:strVal val="visible"/>
                                      </p:to>
                                    </p:set>
                                    <p:anim calcmode="lin" valueType="num">
                                      <p:cBhvr additive="base">
                                        <p:cTn id="13" dur="500" fill="hold"/>
                                        <p:tgtEl>
                                          <p:spTgt spid="81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9">
                                            <p:txEl>
                                              <p:pRg st="2" end="2"/>
                                            </p:txEl>
                                          </p:spTgt>
                                        </p:tgtEl>
                                        <p:attrNameLst>
                                          <p:attrName>style.visibility</p:attrName>
                                        </p:attrNameLst>
                                      </p:cBhvr>
                                      <p:to>
                                        <p:strVal val="visible"/>
                                      </p:to>
                                    </p:set>
                                    <p:anim calcmode="lin" valueType="num">
                                      <p:cBhvr additive="base">
                                        <p:cTn id="19" dur="500" fill="hold"/>
                                        <p:tgtEl>
                                          <p:spTgt spid="81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9">
                                            <p:txEl>
                                              <p:pRg st="3" end="3"/>
                                            </p:txEl>
                                          </p:spTgt>
                                        </p:tgtEl>
                                        <p:attrNameLst>
                                          <p:attrName>style.visibility</p:attrName>
                                        </p:attrNameLst>
                                      </p:cBhvr>
                                      <p:to>
                                        <p:strVal val="visible"/>
                                      </p:to>
                                    </p:set>
                                    <p:anim calcmode="lin" valueType="num">
                                      <p:cBhvr additive="base">
                                        <p:cTn id="25" dur="500" fill="hold"/>
                                        <p:tgtEl>
                                          <p:spTgt spid="81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9">
                                            <p:txEl>
                                              <p:pRg st="4" end="4"/>
                                            </p:txEl>
                                          </p:spTgt>
                                        </p:tgtEl>
                                        <p:attrNameLst>
                                          <p:attrName>style.visibility</p:attrName>
                                        </p:attrNameLst>
                                      </p:cBhvr>
                                      <p:to>
                                        <p:strVal val="visible"/>
                                      </p:to>
                                    </p:set>
                                    <p:anim calcmode="lin" valueType="num">
                                      <p:cBhvr additive="base">
                                        <p:cTn id="31" dur="500" fill="hold"/>
                                        <p:tgtEl>
                                          <p:spTgt spid="81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9">
                                            <p:txEl>
                                              <p:pRg st="5" end="5"/>
                                            </p:txEl>
                                          </p:spTgt>
                                        </p:tgtEl>
                                        <p:attrNameLst>
                                          <p:attrName>style.visibility</p:attrName>
                                        </p:attrNameLst>
                                      </p:cBhvr>
                                      <p:to>
                                        <p:strVal val="visible"/>
                                      </p:to>
                                    </p:set>
                                    <p:anim calcmode="lin" valueType="num">
                                      <p:cBhvr additive="base">
                                        <p:cTn id="37" dur="500" fill="hold"/>
                                        <p:tgtEl>
                                          <p:spTgt spid="81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9">
                                            <p:txEl>
                                              <p:pRg st="6" end="6"/>
                                            </p:txEl>
                                          </p:spTgt>
                                        </p:tgtEl>
                                        <p:attrNameLst>
                                          <p:attrName>style.visibility</p:attrName>
                                        </p:attrNameLst>
                                      </p:cBhvr>
                                      <p:to>
                                        <p:strVal val="visible"/>
                                      </p:to>
                                    </p:set>
                                    <p:anim calcmode="lin" valueType="num">
                                      <p:cBhvr additive="base">
                                        <p:cTn id="43" dur="500" fill="hold"/>
                                        <p:tgtEl>
                                          <p:spTgt spid="81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5">
                                            <p:txEl>
                                              <p:pRg st="0" end="0"/>
                                            </p:txEl>
                                          </p:spTgt>
                                        </p:tgtEl>
                                        <p:attrNameLst>
                                          <p:attrName>style.visibility</p:attrName>
                                        </p:attrNameLst>
                                      </p:cBhvr>
                                      <p:to>
                                        <p:strVal val="visible"/>
                                      </p:to>
                                    </p:set>
                                    <p:anim calcmode="lin" valueType="num">
                                      <p:cBhvr additive="base">
                                        <p:cTn id="49"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195">
                                            <p:txEl>
                                              <p:pRg st="1" end="1"/>
                                            </p:txEl>
                                          </p:spTgt>
                                        </p:tgtEl>
                                        <p:attrNameLst>
                                          <p:attrName>style.visibility</p:attrName>
                                        </p:attrNameLst>
                                      </p:cBhvr>
                                      <p:to>
                                        <p:strVal val="visible"/>
                                      </p:to>
                                    </p:set>
                                    <p:anim calcmode="lin" valueType="num">
                                      <p:cBhvr additive="base">
                                        <p:cTn id="55"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195">
                                            <p:txEl>
                                              <p:pRg st="2" end="2"/>
                                            </p:txEl>
                                          </p:spTgt>
                                        </p:tgtEl>
                                        <p:attrNameLst>
                                          <p:attrName>style.visibility</p:attrName>
                                        </p:attrNameLst>
                                      </p:cBhvr>
                                      <p:to>
                                        <p:strVal val="visible"/>
                                      </p:to>
                                    </p:set>
                                    <p:anim calcmode="lin" valueType="num">
                                      <p:cBhvr additive="base">
                                        <p:cTn id="61"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195">
                                            <p:txEl>
                                              <p:pRg st="3" end="3"/>
                                            </p:txEl>
                                          </p:spTgt>
                                        </p:tgtEl>
                                        <p:attrNameLst>
                                          <p:attrName>style.visibility</p:attrName>
                                        </p:attrNameLst>
                                      </p:cBhvr>
                                      <p:to>
                                        <p:strVal val="visible"/>
                                      </p:to>
                                    </p:set>
                                    <p:anim calcmode="lin" valueType="num">
                                      <p:cBhvr additive="base">
                                        <p:cTn id="67"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195">
                                            <p:txEl>
                                              <p:pRg st="4" end="4"/>
                                            </p:txEl>
                                          </p:spTgt>
                                        </p:tgtEl>
                                        <p:attrNameLst>
                                          <p:attrName>style.visibility</p:attrName>
                                        </p:attrNameLst>
                                      </p:cBhvr>
                                      <p:to>
                                        <p:strVal val="visible"/>
                                      </p:to>
                                    </p:set>
                                    <p:anim calcmode="lin" valueType="num">
                                      <p:cBhvr additive="base">
                                        <p:cTn id="73"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8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Whoosh"/>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195">
                                            <p:txEl>
                                              <p:pRg st="5" end="5"/>
                                            </p:txEl>
                                          </p:spTgt>
                                        </p:tgtEl>
                                        <p:attrNameLst>
                                          <p:attrName>style.visibility</p:attrName>
                                        </p:attrNameLst>
                                      </p:cBhvr>
                                      <p:to>
                                        <p:strVal val="visible"/>
                                      </p:to>
                                    </p:set>
                                    <p:anim calcmode="lin" valueType="num">
                                      <p:cBhvr additive="base">
                                        <p:cTn id="79"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81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Whoosh"/>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195">
                                            <p:txEl>
                                              <p:pRg st="6" end="6"/>
                                            </p:txEl>
                                          </p:spTgt>
                                        </p:tgtEl>
                                        <p:attrNameLst>
                                          <p:attrName>style.visibility</p:attrName>
                                        </p:attrNameLst>
                                      </p:cBhvr>
                                      <p:to>
                                        <p:strVal val="visible"/>
                                      </p:to>
                                    </p:set>
                                    <p:anim calcmode="lin" valueType="num">
                                      <p:cBhvr additive="base">
                                        <p:cTn id="85"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81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fontScale="90000"/>
          </a:bodyPr>
          <a:lstStyle/>
          <a:p>
            <a:pPr eaLnBrk="1" hangingPunct="1"/>
            <a:r>
              <a:rPr lang="en-US" dirty="0">
                <a:ea typeface="ＭＳ Ｐゴシック" charset="0"/>
                <a:cs typeface="ＭＳ Ｐゴシック" charset="0"/>
              </a:rPr>
              <a:t/>
            </a:r>
            <a:br>
              <a:rPr lang="en-US" dirty="0">
                <a:ea typeface="ＭＳ Ｐゴシック" charset="0"/>
                <a:cs typeface="ＭＳ Ｐゴシック" charset="0"/>
              </a:rPr>
            </a:br>
            <a:r>
              <a:rPr lang="en-US" dirty="0">
                <a:ea typeface="ＭＳ Ｐゴシック" charset="0"/>
                <a:cs typeface="ＭＳ Ｐゴシック" charset="0"/>
              </a:rPr>
              <a:t>The Time Travel</a:t>
            </a:r>
            <a:br>
              <a:rPr lang="en-US" dirty="0">
                <a:ea typeface="ＭＳ Ｐゴシック" charset="0"/>
                <a:cs typeface="ＭＳ Ｐゴシック" charset="0"/>
              </a:rPr>
            </a:br>
            <a:endParaRPr lang="en-US" dirty="0">
              <a:ea typeface="ＭＳ Ｐゴシック" charset="0"/>
              <a:cs typeface="ＭＳ Ｐゴシック" charset="0"/>
            </a:endParaRPr>
          </a:p>
        </p:txBody>
      </p:sp>
      <p:sp>
        <p:nvSpPr>
          <p:cNvPr id="13315" name="Rectangle 3"/>
          <p:cNvSpPr>
            <a:spLocks noGrp="1" noRot="1" noChangeArrowheads="1"/>
          </p:cNvSpPr>
          <p:nvPr>
            <p:ph idx="1"/>
          </p:nvPr>
        </p:nvSpPr>
        <p:spPr/>
        <p:txBody>
          <a:bodyPr/>
          <a:lstStyle/>
          <a:p>
            <a:pPr eaLnBrk="1" hangingPunct="1">
              <a:lnSpc>
                <a:spcPct val="90000"/>
              </a:lnSpc>
            </a:pPr>
            <a:r>
              <a:rPr lang="en-US" b="1" dirty="0">
                <a:ea typeface="ＭＳ Ｐゴシック" charset="0"/>
                <a:cs typeface="ＭＳ Ｐゴシック" charset="0"/>
              </a:rPr>
              <a:t>Rufus born about 1805</a:t>
            </a:r>
          </a:p>
          <a:p>
            <a:pPr eaLnBrk="1" hangingPunct="1">
              <a:lnSpc>
                <a:spcPct val="90000"/>
              </a:lnSpc>
            </a:pPr>
            <a:r>
              <a:rPr lang="ja-JP" altLang="en-US" b="1" dirty="0">
                <a:ea typeface="ＭＳ Ｐゴシック" charset="0"/>
                <a:cs typeface="ＭＳ Ｐゴシック" charset="0"/>
              </a:rPr>
              <a:t>“</a:t>
            </a:r>
            <a:r>
              <a:rPr lang="en-US" b="1" dirty="0">
                <a:ea typeface="ＭＳ Ｐゴシック" charset="0"/>
                <a:cs typeface="ＭＳ Ｐゴシック" charset="0"/>
              </a:rPr>
              <a:t>The River</a:t>
            </a:r>
            <a:r>
              <a:rPr lang="ja-JP" altLang="en-US" b="1" dirty="0">
                <a:ea typeface="ＭＳ Ｐゴシック" charset="0"/>
                <a:cs typeface="ＭＳ Ｐゴシック" charset="0"/>
              </a:rPr>
              <a:t>”</a:t>
            </a:r>
            <a:r>
              <a:rPr lang="en-US" b="1" dirty="0">
                <a:ea typeface="ＭＳ Ｐゴシック" charset="0"/>
                <a:cs typeface="ＭＳ Ｐゴシック" charset="0"/>
              </a:rPr>
              <a:t> (about 1811)</a:t>
            </a:r>
          </a:p>
          <a:p>
            <a:pPr eaLnBrk="1" hangingPunct="1">
              <a:lnSpc>
                <a:spcPct val="90000"/>
              </a:lnSpc>
            </a:pPr>
            <a:r>
              <a:rPr lang="ja-JP" altLang="en-US" b="1" dirty="0">
                <a:ea typeface="ＭＳ Ｐゴシック" charset="0"/>
                <a:cs typeface="ＭＳ Ｐゴシック" charset="0"/>
              </a:rPr>
              <a:t>“</a:t>
            </a:r>
            <a:r>
              <a:rPr lang="en-US" b="1" dirty="0">
                <a:ea typeface="ＭＳ Ｐゴシック" charset="0"/>
                <a:cs typeface="ＭＳ Ｐゴシック" charset="0"/>
              </a:rPr>
              <a:t>The Fire</a:t>
            </a:r>
            <a:r>
              <a:rPr lang="ja-JP" altLang="en-US" b="1" dirty="0">
                <a:ea typeface="ＭＳ Ｐゴシック" charset="0"/>
                <a:cs typeface="ＭＳ Ｐゴシック" charset="0"/>
              </a:rPr>
              <a:t>”</a:t>
            </a:r>
            <a:r>
              <a:rPr lang="en-US" b="1" dirty="0">
                <a:ea typeface="ＭＳ Ｐゴシック" charset="0"/>
                <a:cs typeface="ＭＳ Ｐゴシック" charset="0"/>
              </a:rPr>
              <a:t> (1815)</a:t>
            </a:r>
          </a:p>
          <a:p>
            <a:pPr eaLnBrk="1" hangingPunct="1">
              <a:lnSpc>
                <a:spcPct val="90000"/>
              </a:lnSpc>
            </a:pPr>
            <a:r>
              <a:rPr lang="ja-JP" altLang="en-US" b="1" dirty="0">
                <a:ea typeface="ＭＳ Ｐゴシック" charset="0"/>
                <a:cs typeface="ＭＳ Ｐゴシック" charset="0"/>
              </a:rPr>
              <a:t>“</a:t>
            </a:r>
            <a:r>
              <a:rPr lang="en-US" b="1" dirty="0">
                <a:ea typeface="ＭＳ Ｐゴシック" charset="0"/>
                <a:cs typeface="ＭＳ Ｐゴシック" charset="0"/>
              </a:rPr>
              <a:t>The Fall</a:t>
            </a:r>
            <a:r>
              <a:rPr lang="ja-JP" altLang="en-US" b="1" dirty="0">
                <a:ea typeface="ＭＳ Ｐゴシック" charset="0"/>
                <a:cs typeface="ＭＳ Ｐゴシック" charset="0"/>
              </a:rPr>
              <a:t>”</a:t>
            </a:r>
            <a:r>
              <a:rPr lang="en-US" b="1" dirty="0">
                <a:ea typeface="ＭＳ Ｐゴシック" charset="0"/>
                <a:cs typeface="ＭＳ Ｐゴシック" charset="0"/>
              </a:rPr>
              <a:t> (1819)</a:t>
            </a:r>
          </a:p>
          <a:p>
            <a:pPr eaLnBrk="1" hangingPunct="1">
              <a:lnSpc>
                <a:spcPct val="90000"/>
              </a:lnSpc>
            </a:pPr>
            <a:r>
              <a:rPr lang="ja-JP" altLang="en-US" b="1" dirty="0">
                <a:ea typeface="ＭＳ Ｐゴシック" charset="0"/>
                <a:cs typeface="ＭＳ Ｐゴシック" charset="0"/>
              </a:rPr>
              <a:t>“</a:t>
            </a:r>
            <a:r>
              <a:rPr lang="en-US" b="1" dirty="0">
                <a:ea typeface="ＭＳ Ｐゴシック" charset="0"/>
                <a:cs typeface="ＭＳ Ｐゴシック" charset="0"/>
              </a:rPr>
              <a:t>The Fight</a:t>
            </a:r>
            <a:r>
              <a:rPr lang="ja-JP" altLang="en-US" b="1" dirty="0">
                <a:ea typeface="ＭＳ Ｐゴシック" charset="0"/>
                <a:cs typeface="ＭＳ Ｐゴシック" charset="0"/>
              </a:rPr>
              <a:t>”</a:t>
            </a:r>
            <a:r>
              <a:rPr lang="en-US" b="1" dirty="0">
                <a:ea typeface="ＭＳ Ｐゴシック" charset="0"/>
                <a:cs typeface="ＭＳ Ｐゴシック" charset="0"/>
              </a:rPr>
              <a:t> (1824)</a:t>
            </a:r>
          </a:p>
          <a:p>
            <a:pPr eaLnBrk="1" hangingPunct="1">
              <a:lnSpc>
                <a:spcPct val="90000"/>
              </a:lnSpc>
            </a:pPr>
            <a:r>
              <a:rPr lang="ja-JP" altLang="en-US" b="1" dirty="0">
                <a:ea typeface="ＭＳ Ｐゴシック" charset="0"/>
                <a:cs typeface="ＭＳ Ｐゴシック" charset="0"/>
              </a:rPr>
              <a:t>“</a:t>
            </a:r>
            <a:r>
              <a:rPr lang="en-US" b="1" dirty="0">
                <a:ea typeface="ＭＳ Ｐゴシック" charset="0"/>
                <a:cs typeface="ＭＳ Ｐゴシック" charset="0"/>
              </a:rPr>
              <a:t>The Storm</a:t>
            </a:r>
            <a:r>
              <a:rPr lang="ja-JP" altLang="en-US" b="1" dirty="0">
                <a:ea typeface="ＭＳ Ｐゴシック" charset="0"/>
                <a:cs typeface="ＭＳ Ｐゴシック" charset="0"/>
              </a:rPr>
              <a:t>”</a:t>
            </a:r>
            <a:r>
              <a:rPr lang="en-US" b="1" dirty="0">
                <a:ea typeface="ＭＳ Ｐゴシック" charset="0"/>
                <a:cs typeface="ＭＳ Ｐゴシック" charset="0"/>
              </a:rPr>
              <a:t> (1830-1831)</a:t>
            </a:r>
          </a:p>
          <a:p>
            <a:pPr eaLnBrk="1" hangingPunct="1">
              <a:lnSpc>
                <a:spcPct val="90000"/>
              </a:lnSpc>
            </a:pPr>
            <a:r>
              <a:rPr lang="ja-JP" altLang="en-US" b="1" dirty="0">
                <a:ea typeface="ＭＳ Ｐゴシック" charset="0"/>
                <a:cs typeface="ＭＳ Ｐゴシック" charset="0"/>
              </a:rPr>
              <a:t>“</a:t>
            </a:r>
            <a:r>
              <a:rPr lang="en-US" b="1" dirty="0">
                <a:ea typeface="ＭＳ Ｐゴシック" charset="0"/>
                <a:cs typeface="ＭＳ Ｐゴシック" charset="0"/>
              </a:rPr>
              <a:t>The Rope</a:t>
            </a:r>
            <a:r>
              <a:rPr lang="ja-JP" altLang="en-US" b="1" dirty="0">
                <a:ea typeface="ＭＳ Ｐゴシック" charset="0"/>
                <a:cs typeface="ＭＳ Ｐゴシック" charset="0"/>
              </a:rPr>
              <a:t>”</a:t>
            </a:r>
            <a:r>
              <a:rPr lang="en-US" b="1" dirty="0">
                <a:ea typeface="ＭＳ Ｐゴシック" charset="0"/>
                <a:cs typeface="ＭＳ Ｐゴシック" charset="0"/>
              </a:rPr>
              <a:t> (1831)</a:t>
            </a:r>
          </a:p>
          <a:p>
            <a:pPr eaLnBrk="1" hangingPunct="1">
              <a:lnSpc>
                <a:spcPct val="90000"/>
              </a:lnSpc>
              <a:buFont typeface="Wingdings" charset="0"/>
              <a:buNone/>
            </a:pPr>
            <a:endParaRPr lang="en-US" dirty="0">
              <a:latin typeface="Palatino" charset="0"/>
              <a:ea typeface="ＭＳ Ｐゴシック" charset="0"/>
              <a:cs typeface="ＭＳ Ｐゴシック" charset="0"/>
            </a:endParaRPr>
          </a:p>
        </p:txBody>
      </p:sp>
      <p:pic>
        <p:nvPicPr>
          <p:cNvPr id="2" name="Picture 1" descr="Screen Shot 2016-03-01 at 8.25.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438400"/>
            <a:ext cx="2913089" cy="4038600"/>
          </a:xfrm>
          <a:prstGeom prst="rect">
            <a:avLst/>
          </a:prstGeom>
        </p:spPr>
      </p:pic>
    </p:spTree>
    <p:extLst>
      <p:ext uri="{BB962C8B-B14F-4D97-AF65-F5344CB8AC3E}">
        <p14:creationId xmlns:p14="http://schemas.microsoft.com/office/powerpoint/2010/main" val="3963056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915400" cy="2286000"/>
          </a:xfrm>
        </p:spPr>
        <p:txBody>
          <a:bodyPr>
            <a:normAutofit/>
          </a:bodyPr>
          <a:lstStyle/>
          <a:p>
            <a:r>
              <a:rPr lang="en-US" sz="4800" dirty="0" smtClean="0"/>
              <a:t>Historical Fiction</a:t>
            </a:r>
            <a:endParaRPr lang="en-US" sz="4800" dirty="0"/>
          </a:p>
        </p:txBody>
      </p:sp>
      <p:sp>
        <p:nvSpPr>
          <p:cNvPr id="3" name="Text Placeholder 2"/>
          <p:cNvSpPr>
            <a:spLocks noGrp="1"/>
          </p:cNvSpPr>
          <p:nvPr>
            <p:ph type="body" idx="1"/>
          </p:nvPr>
        </p:nvSpPr>
        <p:spPr>
          <a:xfrm>
            <a:off x="914400" y="3276600"/>
            <a:ext cx="8001000" cy="1461247"/>
          </a:xfrm>
        </p:spPr>
        <p:txBody>
          <a:bodyPr>
            <a:normAutofit/>
          </a:bodyPr>
          <a:lstStyle/>
          <a:p>
            <a:r>
              <a:rPr lang="en-US" b="1" dirty="0" smtClean="0"/>
              <a:t>As many of you mentioned, the key difference between this novel and stereotypical science fiction pieces is the aspect of historical reality. It takes the novel from the fictionalized world and scaffolds the reader to make a deeper connection.</a:t>
            </a:r>
            <a:endParaRPr lang="en-US" b="1" dirty="0"/>
          </a:p>
        </p:txBody>
      </p:sp>
    </p:spTree>
    <p:extLst>
      <p:ext uri="{BB962C8B-B14F-4D97-AF65-F5344CB8AC3E}">
        <p14:creationId xmlns:p14="http://schemas.microsoft.com/office/powerpoint/2010/main" val="126434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whippedsl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285273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5"/>
          <p:cNvSpPr>
            <a:spLocks noChangeArrowheads="1"/>
          </p:cNvSpPr>
          <p:nvPr/>
        </p:nvSpPr>
        <p:spPr bwMode="auto">
          <a:xfrm>
            <a:off x="3581401" y="1295400"/>
            <a:ext cx="5562600"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latin typeface="+mn-lt"/>
              </a:rPr>
              <a:t>According to the </a:t>
            </a:r>
            <a:r>
              <a:rPr lang="en-US" sz="2800" b="1" dirty="0" smtClean="0">
                <a:latin typeface="+mn-lt"/>
              </a:rPr>
              <a:t>Fourth of </a:t>
            </a:r>
            <a:r>
              <a:rPr lang="en-US" sz="2800" b="1" dirty="0">
                <a:latin typeface="+mn-lt"/>
              </a:rPr>
              <a:t>July 1863 Harpers Weekly, "McPherson and </a:t>
            </a:r>
            <a:r>
              <a:rPr lang="en-US" sz="2800" b="1" dirty="0" smtClean="0">
                <a:latin typeface="+mn-lt"/>
              </a:rPr>
              <a:t>Oliver of </a:t>
            </a:r>
            <a:r>
              <a:rPr lang="en-US" sz="2800" b="1" dirty="0">
                <a:latin typeface="+mn-lt"/>
              </a:rPr>
              <a:t>Baton Rouge, La." distributed this carte de </a:t>
            </a:r>
            <a:r>
              <a:rPr lang="en-US" sz="2800" b="1" dirty="0" err="1">
                <a:latin typeface="+mn-lt"/>
              </a:rPr>
              <a:t>visite</a:t>
            </a:r>
            <a:r>
              <a:rPr lang="en-US" sz="2800" b="1" dirty="0">
                <a:latin typeface="+mn-lt"/>
              </a:rPr>
              <a:t> photograph of "Gordon" who escaped from his master in Mississippi, "his back furrowed and scarred with the traces of a whipping administered on Christmas </a:t>
            </a:r>
            <a:r>
              <a:rPr lang="en-US" sz="2800" b="1" dirty="0" smtClean="0">
                <a:latin typeface="+mn-lt"/>
              </a:rPr>
              <a:t>day.</a:t>
            </a:r>
            <a:r>
              <a:rPr lang="en-US" sz="2800" b="1" dirty="0">
                <a:latin typeface="+mn-lt"/>
              </a:rPr>
              <a:t>"</a:t>
            </a:r>
            <a:endParaRPr lang="en-US" sz="1800" b="1" dirty="0">
              <a:latin typeface="+mn-lt"/>
            </a:endParaRPr>
          </a:p>
        </p:txBody>
      </p:sp>
    </p:spTree>
    <p:extLst>
      <p:ext uri="{BB962C8B-B14F-4D97-AF65-F5344CB8AC3E}">
        <p14:creationId xmlns:p14="http://schemas.microsoft.com/office/powerpoint/2010/main" val="14321961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en-US" dirty="0">
                <a:ea typeface="ＭＳ Ｐゴシック" charset="0"/>
                <a:cs typeface="ＭＳ Ｐゴシック" charset="0"/>
              </a:rPr>
              <a:t>Historical Context</a:t>
            </a:r>
          </a:p>
        </p:txBody>
      </p:sp>
      <p:sp>
        <p:nvSpPr>
          <p:cNvPr id="20483" name="Rectangle 3"/>
          <p:cNvSpPr>
            <a:spLocks noGrp="1" noRot="1" noChangeArrowheads="1"/>
          </p:cNvSpPr>
          <p:nvPr>
            <p:ph idx="1"/>
          </p:nvPr>
        </p:nvSpPr>
        <p:spPr>
          <a:xfrm>
            <a:off x="3733800" y="2286000"/>
            <a:ext cx="5210176" cy="4267200"/>
          </a:xfrm>
        </p:spPr>
        <p:txBody>
          <a:bodyPr>
            <a:normAutofit fontScale="85000" lnSpcReduction="20000"/>
          </a:bodyPr>
          <a:lstStyle/>
          <a:p>
            <a:r>
              <a:rPr lang="en-US" b="1" dirty="0" smtClean="0">
                <a:ea typeface="ＭＳ Ｐゴシック" charset="0"/>
                <a:cs typeface="ＭＳ Ｐゴシック" charset="0"/>
              </a:rPr>
              <a:t>1819 Missouri Compromise</a:t>
            </a:r>
            <a:endParaRPr lang="en-US" b="1" dirty="0">
              <a:ea typeface="ＭＳ Ｐゴシック" charset="0"/>
              <a:cs typeface="ＭＳ Ｐゴシック" charset="0"/>
            </a:endParaRPr>
          </a:p>
          <a:p>
            <a:pPr eaLnBrk="1" hangingPunct="1"/>
            <a:r>
              <a:rPr lang="en-US" b="1" dirty="0">
                <a:ea typeface="ＭＳ Ｐゴシック" charset="0"/>
                <a:cs typeface="ＭＳ Ｐゴシック" charset="0"/>
              </a:rPr>
              <a:t>Rebellions and Abolitionists</a:t>
            </a:r>
          </a:p>
          <a:p>
            <a:pPr lvl="1" eaLnBrk="1" hangingPunct="1"/>
            <a:r>
              <a:rPr lang="en-US" b="1" dirty="0">
                <a:ea typeface="ＭＳ Ｐゴシック" charset="0"/>
              </a:rPr>
              <a:t>1811 </a:t>
            </a:r>
            <a:r>
              <a:rPr lang="en-US" b="1" dirty="0" smtClean="0">
                <a:ea typeface="ＭＳ Ｐゴシック" charset="0"/>
              </a:rPr>
              <a:t>Charles </a:t>
            </a:r>
            <a:r>
              <a:rPr lang="en-US" b="1" dirty="0" err="1">
                <a:ea typeface="ＭＳ Ｐゴシック" charset="0"/>
              </a:rPr>
              <a:t>Deslondes</a:t>
            </a:r>
            <a:endParaRPr lang="en-US" b="1" dirty="0">
              <a:ea typeface="ＭＳ Ｐゴシック" charset="0"/>
            </a:endParaRPr>
          </a:p>
          <a:p>
            <a:pPr lvl="1" eaLnBrk="1" hangingPunct="1"/>
            <a:r>
              <a:rPr lang="en-US" b="1" dirty="0">
                <a:ea typeface="ＭＳ Ｐゴシック" charset="0"/>
              </a:rPr>
              <a:t>1822 Denmark </a:t>
            </a:r>
            <a:r>
              <a:rPr lang="en-US" b="1" dirty="0" smtClean="0">
                <a:ea typeface="ＭＳ Ｐゴシック" charset="0"/>
              </a:rPr>
              <a:t>Vesey</a:t>
            </a:r>
            <a:endParaRPr lang="en-US" b="1" dirty="0">
              <a:ea typeface="ＭＳ Ｐゴシック" charset="0"/>
            </a:endParaRPr>
          </a:p>
          <a:p>
            <a:pPr lvl="1" eaLnBrk="1" hangingPunct="1"/>
            <a:r>
              <a:rPr lang="en-US" b="1" dirty="0">
                <a:ea typeface="ＭＳ Ｐゴシック" charset="0"/>
              </a:rPr>
              <a:t>1831 William Lloyd </a:t>
            </a:r>
            <a:r>
              <a:rPr lang="en-US" b="1" dirty="0" smtClean="0">
                <a:ea typeface="ＭＳ Ｐゴシック" charset="0"/>
              </a:rPr>
              <a:t>Garrison</a:t>
            </a:r>
          </a:p>
          <a:p>
            <a:r>
              <a:rPr lang="en-US" b="1" dirty="0" smtClean="0">
                <a:ea typeface="ＭＳ Ｐゴシック" charset="0"/>
              </a:rPr>
              <a:t>1863 Emancipation Proclamation</a:t>
            </a:r>
          </a:p>
          <a:p>
            <a:r>
              <a:rPr lang="en-US" b="1" dirty="0" smtClean="0">
                <a:ea typeface="ＭＳ Ｐゴシック" charset="0"/>
              </a:rPr>
              <a:t>1865-1877 Reconstruction/Jim Crow Laws</a:t>
            </a:r>
          </a:p>
          <a:p>
            <a:r>
              <a:rPr lang="en-US" b="1" dirty="0" smtClean="0">
                <a:ea typeface="ＭＳ Ｐゴシック" charset="0"/>
              </a:rPr>
              <a:t>1964 Civil Rights Act </a:t>
            </a:r>
          </a:p>
          <a:p>
            <a:r>
              <a:rPr lang="en-US" b="1" dirty="0" smtClean="0">
                <a:ea typeface="ＭＳ Ｐゴシック" charset="0"/>
              </a:rPr>
              <a:t>1965 Voting Rights Act</a:t>
            </a:r>
            <a:endParaRPr lang="en-US" b="1" dirty="0">
              <a:ea typeface="ＭＳ Ｐゴシック" charset="0"/>
            </a:endParaRPr>
          </a:p>
          <a:p>
            <a:pPr eaLnBrk="1" hangingPunct="1"/>
            <a:r>
              <a:rPr lang="en-US" b="1" dirty="0">
                <a:ea typeface="ＭＳ Ｐゴシック" charset="0"/>
                <a:cs typeface="ＭＳ Ｐゴシック" charset="0"/>
              </a:rPr>
              <a:t>Black Power Movement</a:t>
            </a:r>
          </a:p>
          <a:p>
            <a:pPr lvl="1" eaLnBrk="1" hangingPunct="1"/>
            <a:r>
              <a:rPr lang="en-US" b="1" dirty="0">
                <a:ea typeface="ＭＳ Ｐゴシック" charset="0"/>
              </a:rPr>
              <a:t>Black Panther Party, October 1966, Oakland</a:t>
            </a:r>
          </a:p>
          <a:p>
            <a:pPr eaLnBrk="1" hangingPunct="1"/>
            <a:endParaRPr lang="en-US" dirty="0">
              <a:latin typeface="Palatino" charset="0"/>
              <a:ea typeface="ＭＳ Ｐゴシック" charset="0"/>
              <a:cs typeface="ＭＳ Ｐゴシック" charset="0"/>
            </a:endParaRPr>
          </a:p>
        </p:txBody>
      </p:sp>
      <p:pic>
        <p:nvPicPr>
          <p:cNvPr id="2" name="Picture 1" descr="hist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95600"/>
            <a:ext cx="2605085" cy="2605085"/>
          </a:xfrm>
          <a:prstGeom prst="rect">
            <a:avLst/>
          </a:prstGeom>
        </p:spPr>
      </p:pic>
    </p:spTree>
    <p:extLst>
      <p:ext uri="{BB962C8B-B14F-4D97-AF65-F5344CB8AC3E}">
        <p14:creationId xmlns:p14="http://schemas.microsoft.com/office/powerpoint/2010/main" val="401393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Activity: Recognizing Faces</a:t>
            </a:r>
            <a:endParaRPr lang="en-US" dirty="0"/>
          </a:p>
        </p:txBody>
      </p:sp>
      <p:sp>
        <p:nvSpPr>
          <p:cNvPr id="3" name="Content Placeholder 2"/>
          <p:cNvSpPr>
            <a:spLocks noGrp="1"/>
          </p:cNvSpPr>
          <p:nvPr>
            <p:ph idx="1"/>
          </p:nvPr>
        </p:nvSpPr>
        <p:spPr/>
        <p:txBody>
          <a:bodyPr/>
          <a:lstStyle/>
          <a:p>
            <a:r>
              <a:rPr lang="en-US" b="1" dirty="0" smtClean="0"/>
              <a:t>Understanding </a:t>
            </a:r>
            <a:r>
              <a:rPr lang="en-US" b="1" smtClean="0"/>
              <a:t>American Mytopia</a:t>
            </a:r>
            <a:r>
              <a:rPr lang="en-US" b="1" dirty="0" smtClean="0"/>
              <a:t>…</a:t>
            </a:r>
          </a:p>
          <a:p>
            <a:r>
              <a:rPr lang="en-US" b="1" dirty="0" smtClean="0"/>
              <a:t>You will be shown a collection of photographs of people who have made an impact in history. </a:t>
            </a:r>
          </a:p>
          <a:p>
            <a:r>
              <a:rPr lang="en-US" b="1" dirty="0" smtClean="0"/>
              <a:t>On a scrap piece of paper, write that individual’s name down and a word or two on their contribution to history.</a:t>
            </a:r>
          </a:p>
          <a:p>
            <a:endParaRPr lang="en-US" b="1" dirty="0"/>
          </a:p>
        </p:txBody>
      </p:sp>
    </p:spTree>
    <p:extLst>
      <p:ext uri="{BB962C8B-B14F-4D97-AF65-F5344CB8AC3E}">
        <p14:creationId xmlns:p14="http://schemas.microsoft.com/office/powerpoint/2010/main" val="164960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These People</a:t>
            </a:r>
            <a:endParaRPr lang="en-US" dirty="0"/>
          </a:p>
        </p:txBody>
      </p:sp>
      <p:pic>
        <p:nvPicPr>
          <p:cNvPr id="4" name="Picture 3" descr="1000509261001_1822909398001_BIO-Biography-29-Innovators-Mark-Zuckerberg-115956-S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09800"/>
            <a:ext cx="3615186" cy="2209800"/>
          </a:xfrm>
          <a:prstGeom prst="rect">
            <a:avLst/>
          </a:prstGeom>
        </p:spPr>
      </p:pic>
      <p:pic>
        <p:nvPicPr>
          <p:cNvPr id="5" name="Picture 4" descr="beyonce-form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133600"/>
            <a:ext cx="2971800" cy="2228850"/>
          </a:xfrm>
          <a:prstGeom prst="rect">
            <a:avLst/>
          </a:prstGeom>
        </p:spPr>
      </p:pic>
      <p:pic>
        <p:nvPicPr>
          <p:cNvPr id="6" name="Picture 5" descr="pope-franc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572000"/>
            <a:ext cx="3048000" cy="2045787"/>
          </a:xfrm>
          <a:prstGeom prst="rect">
            <a:avLst/>
          </a:prstGeom>
        </p:spPr>
      </p:pic>
      <p:pic>
        <p:nvPicPr>
          <p:cNvPr id="7" name="Picture 6" descr="150213095929-27-obama-0213-super-16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572000"/>
            <a:ext cx="3581400" cy="2015351"/>
          </a:xfrm>
          <a:prstGeom prst="rect">
            <a:avLst/>
          </a:prstGeom>
        </p:spPr>
      </p:pic>
      <p:sp>
        <p:nvSpPr>
          <p:cNvPr id="8" name="TextBox 7"/>
          <p:cNvSpPr txBox="1"/>
          <p:nvPr/>
        </p:nvSpPr>
        <p:spPr>
          <a:xfrm>
            <a:off x="457200" y="2209800"/>
            <a:ext cx="415498" cy="461665"/>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457200" y="4648200"/>
            <a:ext cx="415498" cy="461665"/>
          </a:xfrm>
          <a:prstGeom prst="rect">
            <a:avLst/>
          </a:prstGeom>
          <a:noFill/>
        </p:spPr>
        <p:txBody>
          <a:bodyPr wrap="none" rtlCol="0">
            <a:spAutoFit/>
          </a:bodyPr>
          <a:lstStyle/>
          <a:p>
            <a:r>
              <a:rPr lang="en-US" dirty="0"/>
              <a:t>2</a:t>
            </a:r>
            <a:r>
              <a:rPr lang="en-US" dirty="0" smtClean="0"/>
              <a:t>.</a:t>
            </a:r>
            <a:endParaRPr lang="en-US" dirty="0"/>
          </a:p>
        </p:txBody>
      </p:sp>
      <p:sp>
        <p:nvSpPr>
          <p:cNvPr id="10" name="TextBox 9"/>
          <p:cNvSpPr txBox="1"/>
          <p:nvPr/>
        </p:nvSpPr>
        <p:spPr>
          <a:xfrm>
            <a:off x="5029200" y="2209800"/>
            <a:ext cx="415498" cy="461665"/>
          </a:xfrm>
          <a:prstGeom prst="rect">
            <a:avLst/>
          </a:prstGeom>
          <a:noFill/>
        </p:spPr>
        <p:txBody>
          <a:bodyPr wrap="none" rtlCol="0">
            <a:spAutoFit/>
          </a:bodyPr>
          <a:lstStyle/>
          <a:p>
            <a:r>
              <a:rPr lang="en-US" dirty="0"/>
              <a:t>3</a:t>
            </a:r>
            <a:r>
              <a:rPr lang="en-US" dirty="0" smtClean="0"/>
              <a:t>.</a:t>
            </a:r>
            <a:endParaRPr lang="en-US" dirty="0"/>
          </a:p>
        </p:txBody>
      </p:sp>
      <p:sp>
        <p:nvSpPr>
          <p:cNvPr id="11" name="TextBox 10"/>
          <p:cNvSpPr txBox="1"/>
          <p:nvPr/>
        </p:nvSpPr>
        <p:spPr>
          <a:xfrm>
            <a:off x="5029200" y="4572000"/>
            <a:ext cx="415498" cy="461665"/>
          </a:xfrm>
          <a:prstGeom prst="rect">
            <a:avLst/>
          </a:prstGeom>
          <a:noFill/>
        </p:spPr>
        <p:txBody>
          <a:bodyPr wrap="none" rtlCol="0">
            <a:spAutoFit/>
          </a:bodyPr>
          <a:lstStyle/>
          <a:p>
            <a:r>
              <a:rPr lang="en-US" dirty="0"/>
              <a:t>4</a:t>
            </a:r>
            <a:r>
              <a:rPr lang="en-US" dirty="0" smtClean="0"/>
              <a:t>.</a:t>
            </a:r>
            <a:endParaRPr lang="en-US" dirty="0"/>
          </a:p>
        </p:txBody>
      </p:sp>
    </p:spTree>
    <p:extLst>
      <p:ext uri="{BB962C8B-B14F-4D97-AF65-F5344CB8AC3E}">
        <p14:creationId xmlns:p14="http://schemas.microsoft.com/office/powerpoint/2010/main" val="198658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These People</a:t>
            </a:r>
            <a:endParaRPr lang="en-US" dirty="0"/>
          </a:p>
        </p:txBody>
      </p:sp>
      <p:pic>
        <p:nvPicPr>
          <p:cNvPr id="4" name="Picture 3" descr="History_Gandhi_on_Arrival_in_Britain_Speech_SF_still_624x3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6000"/>
            <a:ext cx="3581400" cy="2020277"/>
          </a:xfrm>
          <a:prstGeom prst="rect">
            <a:avLst/>
          </a:prstGeom>
        </p:spPr>
      </p:pic>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495800"/>
            <a:ext cx="3581400" cy="1906979"/>
          </a:xfrm>
          <a:prstGeom prst="rect">
            <a:avLst/>
          </a:prstGeom>
        </p:spPr>
      </p:pic>
      <p:pic>
        <p:nvPicPr>
          <p:cNvPr id="6" name="Picture 5"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209800"/>
            <a:ext cx="2819400" cy="2130942"/>
          </a:xfrm>
          <a:prstGeom prst="rect">
            <a:avLst/>
          </a:prstGeom>
        </p:spPr>
      </p:pic>
      <p:pic>
        <p:nvPicPr>
          <p:cNvPr id="7" name="Picture 6" descr="Woman-of-Inspiration-Mother-Teresa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495800"/>
            <a:ext cx="2819400" cy="1832610"/>
          </a:xfrm>
          <a:prstGeom prst="rect">
            <a:avLst/>
          </a:prstGeom>
        </p:spPr>
      </p:pic>
      <p:sp>
        <p:nvSpPr>
          <p:cNvPr id="8" name="TextBox 7"/>
          <p:cNvSpPr txBox="1"/>
          <p:nvPr/>
        </p:nvSpPr>
        <p:spPr>
          <a:xfrm>
            <a:off x="304800" y="2209800"/>
            <a:ext cx="415498" cy="461665"/>
          </a:xfrm>
          <a:prstGeom prst="rect">
            <a:avLst/>
          </a:prstGeom>
          <a:noFill/>
        </p:spPr>
        <p:txBody>
          <a:bodyPr wrap="none" rtlCol="0">
            <a:spAutoFit/>
          </a:bodyPr>
          <a:lstStyle/>
          <a:p>
            <a:r>
              <a:rPr lang="en-US" dirty="0"/>
              <a:t>5</a:t>
            </a:r>
            <a:r>
              <a:rPr lang="en-US" dirty="0" smtClean="0"/>
              <a:t>.</a:t>
            </a:r>
            <a:endParaRPr lang="en-US" dirty="0"/>
          </a:p>
        </p:txBody>
      </p:sp>
      <p:sp>
        <p:nvSpPr>
          <p:cNvPr id="9" name="TextBox 8"/>
          <p:cNvSpPr txBox="1"/>
          <p:nvPr/>
        </p:nvSpPr>
        <p:spPr>
          <a:xfrm>
            <a:off x="228600" y="4495800"/>
            <a:ext cx="415498" cy="461665"/>
          </a:xfrm>
          <a:prstGeom prst="rect">
            <a:avLst/>
          </a:prstGeom>
          <a:noFill/>
        </p:spPr>
        <p:txBody>
          <a:bodyPr wrap="none" rtlCol="0">
            <a:spAutoFit/>
          </a:bodyPr>
          <a:lstStyle/>
          <a:p>
            <a:r>
              <a:rPr lang="en-US" dirty="0"/>
              <a:t>6</a:t>
            </a:r>
            <a:r>
              <a:rPr lang="en-US" dirty="0" smtClean="0"/>
              <a:t>.</a:t>
            </a:r>
            <a:endParaRPr lang="en-US" dirty="0"/>
          </a:p>
        </p:txBody>
      </p:sp>
      <p:sp>
        <p:nvSpPr>
          <p:cNvPr id="10" name="TextBox 9"/>
          <p:cNvSpPr txBox="1"/>
          <p:nvPr/>
        </p:nvSpPr>
        <p:spPr>
          <a:xfrm>
            <a:off x="5181600" y="2286000"/>
            <a:ext cx="415498" cy="461665"/>
          </a:xfrm>
          <a:prstGeom prst="rect">
            <a:avLst/>
          </a:prstGeom>
          <a:noFill/>
        </p:spPr>
        <p:txBody>
          <a:bodyPr wrap="none" rtlCol="0">
            <a:spAutoFit/>
          </a:bodyPr>
          <a:lstStyle/>
          <a:p>
            <a:r>
              <a:rPr lang="en-US" dirty="0"/>
              <a:t>7</a:t>
            </a:r>
            <a:r>
              <a:rPr lang="en-US" dirty="0" smtClean="0"/>
              <a:t>.</a:t>
            </a:r>
            <a:endParaRPr lang="en-US" dirty="0"/>
          </a:p>
        </p:txBody>
      </p:sp>
      <p:sp>
        <p:nvSpPr>
          <p:cNvPr id="11" name="TextBox 10"/>
          <p:cNvSpPr txBox="1"/>
          <p:nvPr/>
        </p:nvSpPr>
        <p:spPr>
          <a:xfrm>
            <a:off x="5181600" y="4495800"/>
            <a:ext cx="415498" cy="461665"/>
          </a:xfrm>
          <a:prstGeom prst="rect">
            <a:avLst/>
          </a:prstGeom>
          <a:noFill/>
        </p:spPr>
        <p:txBody>
          <a:bodyPr wrap="none" rtlCol="0">
            <a:spAutoFit/>
          </a:bodyPr>
          <a:lstStyle/>
          <a:p>
            <a:r>
              <a:rPr lang="en-US" dirty="0"/>
              <a:t>8</a:t>
            </a:r>
            <a:r>
              <a:rPr lang="en-US" dirty="0" smtClean="0"/>
              <a:t>.</a:t>
            </a:r>
            <a:endParaRPr lang="en-US" dirty="0"/>
          </a:p>
        </p:txBody>
      </p:sp>
    </p:spTree>
    <p:extLst>
      <p:ext uri="{BB962C8B-B14F-4D97-AF65-F5344CB8AC3E}">
        <p14:creationId xmlns:p14="http://schemas.microsoft.com/office/powerpoint/2010/main" val="408564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These People</a:t>
            </a:r>
            <a:endParaRPr lang="en-US"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86000"/>
            <a:ext cx="2688062" cy="3797421"/>
          </a:xfrm>
          <a:prstGeom prst="rect">
            <a:avLst/>
          </a:prstGeom>
        </p:spPr>
      </p:pic>
      <p:pic>
        <p:nvPicPr>
          <p:cNvPr id="5" name="Picture 4"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286000"/>
            <a:ext cx="2895600" cy="3762810"/>
          </a:xfrm>
          <a:prstGeom prst="rect">
            <a:avLst/>
          </a:prstGeom>
        </p:spPr>
      </p:pic>
      <p:sp>
        <p:nvSpPr>
          <p:cNvPr id="6" name="TextBox 5"/>
          <p:cNvSpPr txBox="1"/>
          <p:nvPr/>
        </p:nvSpPr>
        <p:spPr>
          <a:xfrm>
            <a:off x="457200" y="2209800"/>
            <a:ext cx="415498" cy="461665"/>
          </a:xfrm>
          <a:prstGeom prst="rect">
            <a:avLst/>
          </a:prstGeom>
          <a:noFill/>
        </p:spPr>
        <p:txBody>
          <a:bodyPr wrap="none" rtlCol="0">
            <a:spAutoFit/>
          </a:bodyPr>
          <a:lstStyle/>
          <a:p>
            <a:r>
              <a:rPr lang="en-US" dirty="0"/>
              <a:t>9</a:t>
            </a:r>
            <a:r>
              <a:rPr lang="en-US" dirty="0" smtClean="0"/>
              <a:t>.</a:t>
            </a:r>
            <a:endParaRPr lang="en-US" dirty="0"/>
          </a:p>
        </p:txBody>
      </p:sp>
      <p:sp>
        <p:nvSpPr>
          <p:cNvPr id="7" name="TextBox 6"/>
          <p:cNvSpPr txBox="1"/>
          <p:nvPr/>
        </p:nvSpPr>
        <p:spPr>
          <a:xfrm>
            <a:off x="4800600" y="2362200"/>
            <a:ext cx="569387" cy="461665"/>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265054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These People</a:t>
            </a:r>
            <a:endParaRPr lang="en-US" dirty="0"/>
          </a:p>
        </p:txBody>
      </p:sp>
      <p:pic>
        <p:nvPicPr>
          <p:cNvPr id="4" name="Picture 3" descr="Denmark_Ves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90800"/>
            <a:ext cx="2977405" cy="3634186"/>
          </a:xfrm>
          <a:prstGeom prst="rect">
            <a:avLst/>
          </a:prstGeom>
        </p:spPr>
      </p:pic>
      <p:pic>
        <p:nvPicPr>
          <p:cNvPr id="5" name="Picture 4" descr="william-lloyd-garr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590800"/>
            <a:ext cx="2667000" cy="3613209"/>
          </a:xfrm>
          <a:prstGeom prst="rect">
            <a:avLst/>
          </a:prstGeom>
        </p:spPr>
      </p:pic>
      <p:pic>
        <p:nvPicPr>
          <p:cNvPr id="6" name="Picture 5" descr="5a2c347acb069571890c22cbe1168e97d9012b6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642736"/>
            <a:ext cx="2677038" cy="3529464"/>
          </a:xfrm>
          <a:prstGeom prst="rect">
            <a:avLst/>
          </a:prstGeom>
        </p:spPr>
      </p:pic>
      <p:sp>
        <p:nvSpPr>
          <p:cNvPr id="7" name="TextBox 6"/>
          <p:cNvSpPr txBox="1"/>
          <p:nvPr/>
        </p:nvSpPr>
        <p:spPr>
          <a:xfrm>
            <a:off x="304800" y="2057400"/>
            <a:ext cx="558116" cy="461665"/>
          </a:xfrm>
          <a:prstGeom prst="rect">
            <a:avLst/>
          </a:prstGeom>
          <a:noFill/>
        </p:spPr>
        <p:txBody>
          <a:bodyPr wrap="none" rtlCol="0">
            <a:spAutoFit/>
          </a:bodyPr>
          <a:lstStyle/>
          <a:p>
            <a:r>
              <a:rPr lang="en-US" dirty="0" smtClean="0"/>
              <a:t>11.</a:t>
            </a:r>
            <a:endParaRPr lang="en-US" dirty="0"/>
          </a:p>
        </p:txBody>
      </p:sp>
      <p:sp>
        <p:nvSpPr>
          <p:cNvPr id="8" name="TextBox 7"/>
          <p:cNvSpPr txBox="1"/>
          <p:nvPr/>
        </p:nvSpPr>
        <p:spPr>
          <a:xfrm>
            <a:off x="3429000" y="2057400"/>
            <a:ext cx="569387" cy="461665"/>
          </a:xfrm>
          <a:prstGeom prst="rect">
            <a:avLst/>
          </a:prstGeom>
          <a:noFill/>
        </p:spPr>
        <p:txBody>
          <a:bodyPr wrap="none" rtlCol="0">
            <a:spAutoFit/>
          </a:bodyPr>
          <a:lstStyle/>
          <a:p>
            <a:r>
              <a:rPr lang="en-US" dirty="0" smtClean="0"/>
              <a:t>12.</a:t>
            </a:r>
            <a:endParaRPr lang="en-US" dirty="0"/>
          </a:p>
        </p:txBody>
      </p:sp>
      <p:sp>
        <p:nvSpPr>
          <p:cNvPr id="9" name="TextBox 8"/>
          <p:cNvSpPr txBox="1"/>
          <p:nvPr/>
        </p:nvSpPr>
        <p:spPr>
          <a:xfrm>
            <a:off x="6400800" y="2057400"/>
            <a:ext cx="569387" cy="461665"/>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231465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67" y="914400"/>
            <a:ext cx="8915400" cy="2286000"/>
          </a:xfrm>
        </p:spPr>
        <p:txBody>
          <a:bodyPr>
            <a:normAutofit/>
          </a:bodyPr>
          <a:lstStyle/>
          <a:p>
            <a:r>
              <a:rPr lang="en-US" sz="8000" dirty="0" smtClean="0"/>
              <a:t>Kindred Spirits</a:t>
            </a:r>
            <a:endParaRPr lang="en-US" sz="8000" dirty="0"/>
          </a:p>
        </p:txBody>
      </p:sp>
      <p:sp>
        <p:nvSpPr>
          <p:cNvPr id="5" name="Text Placeholder 4"/>
          <p:cNvSpPr>
            <a:spLocks noGrp="1"/>
          </p:cNvSpPr>
          <p:nvPr>
            <p:ph type="body" idx="1"/>
          </p:nvPr>
        </p:nvSpPr>
        <p:spPr>
          <a:xfrm>
            <a:off x="1219200" y="3276600"/>
            <a:ext cx="7696200" cy="2985247"/>
          </a:xfrm>
        </p:spPr>
        <p:txBody>
          <a:bodyPr>
            <a:normAutofit/>
          </a:bodyPr>
          <a:lstStyle/>
          <a:p>
            <a:r>
              <a:rPr lang="en-US" sz="2400" b="1" dirty="0" smtClean="0"/>
              <a:t>What are “kindred spirits?” Are they the same as a soul mate? Do you believe in </a:t>
            </a:r>
            <a:r>
              <a:rPr lang="en-US" sz="2400" b="1" dirty="0" err="1" smtClean="0"/>
              <a:t>soulmates</a:t>
            </a:r>
            <a:r>
              <a:rPr lang="en-US" sz="2400" b="1" dirty="0" smtClean="0"/>
              <a:t>, destiny, fate? </a:t>
            </a:r>
          </a:p>
          <a:p>
            <a:endParaRPr lang="en-US" sz="2400" b="1" dirty="0"/>
          </a:p>
          <a:p>
            <a:r>
              <a:rPr lang="en-US" sz="2400" b="1" dirty="0" smtClean="0"/>
              <a:t>Find a partner and discuss the question… </a:t>
            </a:r>
            <a:endParaRPr lang="en-US" sz="2400" b="1" dirty="0"/>
          </a:p>
        </p:txBody>
      </p:sp>
    </p:spTree>
    <p:extLst>
      <p:ext uri="{BB962C8B-B14F-4D97-AF65-F5344CB8AC3E}">
        <p14:creationId xmlns:p14="http://schemas.microsoft.com/office/powerpoint/2010/main" val="130515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Up to 1976</a:t>
            </a:r>
            <a:endParaRPr lang="en-US" dirty="0"/>
          </a:p>
        </p:txBody>
      </p:sp>
      <p:pic>
        <p:nvPicPr>
          <p:cNvPr id="4" name="Picture 3" descr="abortion-rally-1970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7" y="2136888"/>
            <a:ext cx="3131739" cy="1927105"/>
          </a:xfrm>
          <a:prstGeom prst="rect">
            <a:avLst/>
          </a:prstGeom>
        </p:spPr>
      </p:pic>
      <p:pic>
        <p:nvPicPr>
          <p:cNvPr id="5" name="Picture 4" descr="secondwa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7" y="4063993"/>
            <a:ext cx="2607621" cy="2069452"/>
          </a:xfrm>
          <a:prstGeom prst="rect">
            <a:avLst/>
          </a:prstGeom>
        </p:spPr>
      </p:pic>
      <p:pic>
        <p:nvPicPr>
          <p:cNvPr id="6" name="Picture 5" descr="smithcarlos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257" y="4063993"/>
            <a:ext cx="3150341" cy="2084784"/>
          </a:xfrm>
          <a:prstGeom prst="rect">
            <a:avLst/>
          </a:prstGeom>
        </p:spPr>
      </p:pic>
      <p:pic>
        <p:nvPicPr>
          <p:cNvPr id="7" name="Picture 6" descr="Native American Activis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0376" y="2153019"/>
            <a:ext cx="2626222" cy="2046909"/>
          </a:xfrm>
          <a:prstGeom prst="rect">
            <a:avLst/>
          </a:prstGeom>
        </p:spPr>
      </p:pic>
      <p:pic>
        <p:nvPicPr>
          <p:cNvPr id="8" name="Picture 7" descr="150511154228-03-seventies-timeline-0511-restricted-super-16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8025" y="4199928"/>
            <a:ext cx="3435975" cy="1933517"/>
          </a:xfrm>
          <a:prstGeom prst="rect">
            <a:avLst/>
          </a:prstGeom>
        </p:spPr>
      </p:pic>
      <p:pic>
        <p:nvPicPr>
          <p:cNvPr id="9" name="Picture 8" descr="DBC butt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473" y="3170810"/>
            <a:ext cx="1493520" cy="1499616"/>
          </a:xfrm>
          <a:prstGeom prst="rect">
            <a:avLst/>
          </a:prstGeom>
        </p:spPr>
      </p:pic>
      <p:pic>
        <p:nvPicPr>
          <p:cNvPr id="10" name="Picture 9" descr="2f617ea67b0e09db26a0ce2220014b8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598" y="2153019"/>
            <a:ext cx="1767003" cy="2283945"/>
          </a:xfrm>
          <a:prstGeom prst="rect">
            <a:avLst/>
          </a:prstGeom>
        </p:spPr>
      </p:pic>
      <p:pic>
        <p:nvPicPr>
          <p:cNvPr id="11" name="Picture 10" descr="1_Button_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3601" y="2759301"/>
            <a:ext cx="1478256" cy="1440627"/>
          </a:xfrm>
          <a:prstGeom prst="rect">
            <a:avLst/>
          </a:prstGeom>
        </p:spPr>
      </p:pic>
    </p:spTree>
    <p:extLst>
      <p:ext uri="{BB962C8B-B14F-4D97-AF65-F5344CB8AC3E}">
        <p14:creationId xmlns:p14="http://schemas.microsoft.com/office/powerpoint/2010/main" val="426876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dirty="0">
                <a:ea typeface="ＭＳ Ｐゴシック" charset="0"/>
                <a:cs typeface="ＭＳ Ｐゴシック" charset="0"/>
              </a:rPr>
              <a:t>Why the title </a:t>
            </a:r>
            <a:r>
              <a:rPr lang="en-US" u="sng" dirty="0">
                <a:ea typeface="ＭＳ Ｐゴシック" charset="0"/>
                <a:cs typeface="ＭＳ Ｐゴシック" charset="0"/>
              </a:rPr>
              <a:t>Kindred</a:t>
            </a:r>
            <a:r>
              <a:rPr lang="en-US" dirty="0">
                <a:ea typeface="ＭＳ Ｐゴシック" charset="0"/>
                <a:cs typeface="ＭＳ Ｐゴシック" charset="0"/>
              </a:rPr>
              <a:t>?</a:t>
            </a:r>
          </a:p>
        </p:txBody>
      </p:sp>
      <p:sp>
        <p:nvSpPr>
          <p:cNvPr id="12291" name="Rectangle 3"/>
          <p:cNvSpPr>
            <a:spLocks noGrp="1" noRot="1" noChangeArrowheads="1"/>
          </p:cNvSpPr>
          <p:nvPr>
            <p:ph idx="1"/>
          </p:nvPr>
        </p:nvSpPr>
        <p:spPr/>
        <p:txBody>
          <a:bodyPr>
            <a:normAutofit fontScale="62500" lnSpcReduction="20000"/>
          </a:bodyPr>
          <a:lstStyle/>
          <a:p>
            <a:pPr eaLnBrk="1" hangingPunct="1"/>
            <a:r>
              <a:rPr lang="en-US" sz="2400" b="1" dirty="0">
                <a:effectLst/>
                <a:ea typeface="ＭＳ Ｐゴシック" charset="0"/>
                <a:cs typeface="ＭＳ Ｐゴシック" charset="0"/>
              </a:rPr>
              <a:t>first used p. 57 </a:t>
            </a:r>
            <a:r>
              <a:rPr lang="ja-JP" altLang="en-US" sz="2400" b="1" dirty="0">
                <a:effectLst/>
                <a:ea typeface="ＭＳ Ｐゴシック" charset="0"/>
                <a:cs typeface="ＭＳ Ｐゴシック" charset="0"/>
              </a:rPr>
              <a:t>“</a:t>
            </a:r>
            <a:r>
              <a:rPr lang="en-US" sz="2400" b="1" dirty="0">
                <a:effectLst/>
                <a:ea typeface="ＭＳ Ｐゴシック" charset="0"/>
                <a:cs typeface="ＭＳ Ｐゴシック" charset="0"/>
              </a:rPr>
              <a:t>kindred spirit</a:t>
            </a:r>
            <a:r>
              <a:rPr lang="ja-JP" altLang="en-US" sz="2400" b="1" dirty="0">
                <a:effectLst/>
                <a:ea typeface="ＭＳ Ｐゴシック" charset="0"/>
                <a:cs typeface="ＭＳ Ｐゴシック" charset="0"/>
              </a:rPr>
              <a:t>”</a:t>
            </a:r>
            <a:endParaRPr lang="en-US" sz="2400" b="1" dirty="0">
              <a:effectLst/>
              <a:ea typeface="ＭＳ Ｐゴシック" charset="0"/>
              <a:cs typeface="ＭＳ Ｐゴシック" charset="0"/>
            </a:endParaRPr>
          </a:p>
          <a:p>
            <a:pPr eaLnBrk="1" hangingPunct="1"/>
            <a:r>
              <a:rPr lang="en-US" sz="2400" b="1" dirty="0">
                <a:effectLst/>
                <a:ea typeface="ＭＳ Ｐゴシック" charset="0"/>
                <a:cs typeface="ＭＳ Ｐゴシック" charset="0"/>
              </a:rPr>
              <a:t>Kinship, kindness, similarity, relationship, connection</a:t>
            </a:r>
          </a:p>
          <a:p>
            <a:pPr eaLnBrk="1" hangingPunct="1"/>
            <a:r>
              <a:rPr lang="en-US" sz="2400" b="1" dirty="0">
                <a:effectLst/>
                <a:ea typeface="ＭＳ Ｐゴシック" charset="0"/>
                <a:cs typeface="ＭＳ Ｐゴシック" charset="0"/>
              </a:rPr>
              <a:t>Pun: </a:t>
            </a:r>
            <a:r>
              <a:rPr lang="ja-JP" altLang="en-US" sz="2400" b="1" dirty="0">
                <a:effectLst/>
                <a:ea typeface="ＭＳ Ｐゴシック" charset="0"/>
                <a:cs typeface="ＭＳ Ｐゴシック" charset="0"/>
              </a:rPr>
              <a:t>“</a:t>
            </a:r>
            <a:r>
              <a:rPr lang="en-US" sz="2400" b="1" dirty="0">
                <a:effectLst/>
                <a:ea typeface="ＭＳ Ｐゴシック" charset="0"/>
                <a:cs typeface="ＭＳ Ｐゴシック" charset="0"/>
              </a:rPr>
              <a:t>kin-dread</a:t>
            </a:r>
            <a:r>
              <a:rPr lang="ja-JP" altLang="en-US" sz="2400" b="1" dirty="0">
                <a:effectLst/>
                <a:ea typeface="ＭＳ Ｐゴシック" charset="0"/>
                <a:cs typeface="ＭＳ Ｐゴシック" charset="0"/>
              </a:rPr>
              <a:t>”</a:t>
            </a:r>
            <a:r>
              <a:rPr lang="en-US" sz="2400" b="1" dirty="0">
                <a:effectLst/>
                <a:ea typeface="ＭＳ Ｐゴシック" charset="0"/>
                <a:cs typeface="ＭＳ Ｐゴシック" charset="0"/>
              </a:rPr>
              <a:t>—fear of relatives, ancestors</a:t>
            </a:r>
          </a:p>
          <a:p>
            <a:pPr eaLnBrk="1" hangingPunct="1"/>
            <a:r>
              <a:rPr lang="en-US" sz="2400" b="1" dirty="0">
                <a:effectLst/>
                <a:ea typeface="ＭＳ Ｐゴシック" charset="0"/>
                <a:cs typeface="ＭＳ Ｐゴシック" charset="0"/>
              </a:rPr>
              <a:t>Plot: Dana reluctantly discovers her ancestry, which includes whites, as well as, enslaved </a:t>
            </a:r>
            <a:r>
              <a:rPr lang="en-US" sz="2400" b="1" dirty="0" smtClean="0">
                <a:effectLst/>
                <a:ea typeface="ＭＳ Ｐゴシック" charset="0"/>
                <a:cs typeface="ＭＳ Ｐゴシック" charset="0"/>
              </a:rPr>
              <a:t>Africans.</a:t>
            </a:r>
            <a:endParaRPr lang="en-US" sz="2400" b="1" dirty="0">
              <a:effectLst/>
              <a:ea typeface="ＭＳ Ｐゴシック" charset="0"/>
              <a:cs typeface="ＭＳ Ｐゴシック" charset="0"/>
            </a:endParaRPr>
          </a:p>
          <a:p>
            <a:pPr eaLnBrk="1" hangingPunct="1"/>
            <a:r>
              <a:rPr lang="en-US" sz="2400" b="1" dirty="0">
                <a:effectLst/>
                <a:ea typeface="ＭＳ Ｐゴシック" charset="0"/>
                <a:cs typeface="ＭＳ Ｐゴシック" charset="0"/>
              </a:rPr>
              <a:t>Dana</a:t>
            </a:r>
            <a:r>
              <a:rPr lang="ja-JP" altLang="en-US" sz="2400" b="1" dirty="0">
                <a:effectLst/>
                <a:ea typeface="ＭＳ Ｐゴシック" charset="0"/>
                <a:cs typeface="ＭＳ Ｐゴシック" charset="0"/>
              </a:rPr>
              <a:t>’</a:t>
            </a:r>
            <a:r>
              <a:rPr lang="en-US" sz="2400" b="1" dirty="0">
                <a:effectLst/>
                <a:ea typeface="ＭＳ Ｐゴシック" charset="0"/>
                <a:cs typeface="ＭＳ Ｐゴシック" charset="0"/>
              </a:rPr>
              <a:t>s kindness is evident in many scenes (such as in first saving the young Rufus from drowning</a:t>
            </a:r>
          </a:p>
          <a:p>
            <a:pPr eaLnBrk="1" hangingPunct="1"/>
            <a:r>
              <a:rPr lang="en-US" sz="2400" b="1" dirty="0">
                <a:effectLst/>
                <a:ea typeface="ＭＳ Ｐゴシック" charset="0"/>
                <a:cs typeface="ＭＳ Ｐゴシック" charset="0"/>
              </a:rPr>
              <a:t>Dana</a:t>
            </a:r>
            <a:r>
              <a:rPr lang="ja-JP" altLang="en-US" sz="2400" b="1" dirty="0">
                <a:effectLst/>
                <a:ea typeface="ＭＳ Ｐゴシック" charset="0"/>
                <a:cs typeface="ＭＳ Ｐゴシック" charset="0"/>
              </a:rPr>
              <a:t>’</a:t>
            </a:r>
            <a:r>
              <a:rPr lang="en-US" sz="2400" b="1" dirty="0">
                <a:effectLst/>
                <a:ea typeface="ＭＳ Ｐゴシック" charset="0"/>
                <a:cs typeface="ＭＳ Ｐゴシック" charset="0"/>
              </a:rPr>
              <a:t>s light skin and educated speech are seen as her kinship with white people, one of whom she has married</a:t>
            </a:r>
          </a:p>
          <a:p>
            <a:pPr eaLnBrk="1" hangingPunct="1"/>
            <a:r>
              <a:rPr lang="en-US" sz="2400" b="1" dirty="0">
                <a:effectLst/>
                <a:ea typeface="ＭＳ Ｐゴシック" charset="0"/>
                <a:cs typeface="ＭＳ Ｐゴシック" charset="0"/>
              </a:rPr>
              <a:t>Black and white folks are kin—deconstructing the myth of separate </a:t>
            </a:r>
            <a:r>
              <a:rPr lang="ja-JP" altLang="en-US" sz="2400" b="1" dirty="0">
                <a:effectLst/>
                <a:ea typeface="ＭＳ Ｐゴシック" charset="0"/>
                <a:cs typeface="ＭＳ Ｐゴシック" charset="0"/>
              </a:rPr>
              <a:t>“</a:t>
            </a:r>
            <a:r>
              <a:rPr lang="en-US" sz="2400" b="1" dirty="0">
                <a:effectLst/>
                <a:ea typeface="ＭＳ Ｐゴシック" charset="0"/>
                <a:cs typeface="ＭＳ Ｐゴシック" charset="0"/>
              </a:rPr>
              <a:t>races</a:t>
            </a:r>
            <a:r>
              <a:rPr lang="ja-JP" altLang="en-US" sz="2400" b="1" dirty="0">
                <a:effectLst/>
                <a:ea typeface="ＭＳ Ｐゴシック" charset="0"/>
                <a:cs typeface="ＭＳ Ｐゴシック" charset="0"/>
              </a:rPr>
              <a:t>”</a:t>
            </a:r>
            <a:r>
              <a:rPr lang="en-US" sz="2400" b="1" dirty="0">
                <a:effectLst/>
                <a:ea typeface="ＭＳ Ｐゴシック" charset="0"/>
                <a:cs typeface="ＭＳ Ｐゴシック" charset="0"/>
              </a:rPr>
              <a:t>—and dependent on one another for survival</a:t>
            </a:r>
            <a:endParaRPr lang="en-US" b="1" dirty="0">
              <a:effectLst/>
              <a:ea typeface="ＭＳ Ｐゴシック" charset="0"/>
              <a:cs typeface="ＭＳ Ｐゴシック" charset="0"/>
            </a:endParaRPr>
          </a:p>
        </p:txBody>
      </p:sp>
    </p:spTree>
    <p:extLst>
      <p:ext uri="{BB962C8B-B14F-4D97-AF65-F5344CB8AC3E}">
        <p14:creationId xmlns:p14="http://schemas.microsoft.com/office/powerpoint/2010/main" val="2850580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Are Reading This:</a:t>
            </a:r>
            <a:endParaRPr lang="en-US" dirty="0"/>
          </a:p>
        </p:txBody>
      </p:sp>
      <p:sp>
        <p:nvSpPr>
          <p:cNvPr id="19460" name="Rectangle 4"/>
          <p:cNvSpPr>
            <a:spLocks noGrp="1" noRot="1" noChangeArrowheads="1"/>
          </p:cNvSpPr>
          <p:nvPr>
            <p:ph idx="1"/>
          </p:nvPr>
        </p:nvSpPr>
        <p:spPr>
          <a:xfrm>
            <a:off x="381000" y="2362200"/>
            <a:ext cx="7610476" cy="3670767"/>
          </a:xfrm>
        </p:spPr>
        <p:txBody>
          <a:bodyPr>
            <a:normAutofit fontScale="92500" lnSpcReduction="10000"/>
          </a:bodyPr>
          <a:lstStyle/>
          <a:p>
            <a:pPr marL="685800"/>
            <a:r>
              <a:rPr lang="ja-JP" altLang="en-US" sz="2400" b="1" dirty="0" smtClean="0">
                <a:ea typeface="ＭＳ Ｐゴシック" charset="0"/>
                <a:cs typeface="ＭＳ Ｐゴシック" charset="0"/>
              </a:rPr>
              <a:t>“</a:t>
            </a:r>
            <a:r>
              <a:rPr lang="en-US" sz="2400" b="1" dirty="0">
                <a:ea typeface="ＭＳ Ｐゴシック" charset="0"/>
                <a:cs typeface="ＭＳ Ｐゴシック" charset="0"/>
              </a:rPr>
              <a:t>I'm comfortably asocial — a hermit living in a large city — a pessimist if I'm not careful; a student, endlessly curious; a feminist; an African American; a former Baptist; and an oil and water combination of ambition, laziness, insecurity, certainty, and drive.</a:t>
            </a:r>
            <a:r>
              <a:rPr lang="ja-JP" altLang="en-US" sz="2400" b="1" dirty="0" smtClean="0">
                <a:ea typeface="ＭＳ Ｐゴシック" charset="0"/>
                <a:cs typeface="ＭＳ Ｐゴシック" charset="0"/>
              </a:rPr>
              <a:t>”</a:t>
            </a:r>
            <a:r>
              <a:rPr lang="en-US" altLang="ja-JP" sz="2400" b="1" dirty="0" smtClean="0">
                <a:ea typeface="ＭＳ Ｐゴシック" charset="0"/>
                <a:cs typeface="ＭＳ Ｐゴシック" charset="0"/>
              </a:rPr>
              <a:t>-Octavia Butler</a:t>
            </a:r>
          </a:p>
          <a:p>
            <a:r>
              <a:rPr lang="en-US" sz="2400" b="1" dirty="0" smtClean="0">
                <a:ea typeface="ＭＳ Ｐゴシック" charset="0"/>
                <a:cs typeface="ＭＳ Ｐゴシック" charset="0"/>
              </a:rPr>
              <a:t>To understand the institution of slavery, the ideologies that perpetuate the institution, the history of human enslavement, and the connection to contemporary forms of enslavement today.</a:t>
            </a:r>
            <a:endParaRPr lang="en-US" sz="1600" b="1" dirty="0">
              <a:ea typeface="ＭＳ Ｐゴシック" charset="0"/>
              <a:cs typeface="ＭＳ Ｐゴシック" charset="0"/>
            </a:endParaRPr>
          </a:p>
        </p:txBody>
      </p:sp>
    </p:spTree>
    <p:extLst>
      <p:ext uri="{BB962C8B-B14F-4D97-AF65-F5344CB8AC3E}">
        <p14:creationId xmlns:p14="http://schemas.microsoft.com/office/powerpoint/2010/main" val="3889902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sz="2800" dirty="0">
                <a:latin typeface="+mn-lt"/>
                <a:ea typeface="ＭＳ Ｐゴシック" charset="0"/>
                <a:cs typeface="ＭＳ Ｐゴシック" charset="0"/>
              </a:rPr>
              <a:t>Take a minute to respond to these 3 different edition covers of </a:t>
            </a:r>
            <a:r>
              <a:rPr lang="en-US" sz="2800" u="sng" dirty="0">
                <a:latin typeface="+mn-lt"/>
                <a:ea typeface="ＭＳ Ｐゴシック" charset="0"/>
                <a:cs typeface="ＭＳ Ｐゴシック" charset="0"/>
              </a:rPr>
              <a:t>Kindred</a:t>
            </a:r>
            <a:r>
              <a:rPr lang="en-US" sz="2800" dirty="0">
                <a:latin typeface="+mn-lt"/>
                <a:ea typeface="ＭＳ Ｐゴシック" charset="0"/>
                <a:cs typeface="ＭＳ Ｐゴシック" charset="0"/>
              </a:rPr>
              <a:t>.  What do you see in each of them?</a:t>
            </a:r>
          </a:p>
        </p:txBody>
      </p:sp>
      <p:pic>
        <p:nvPicPr>
          <p:cNvPr id="15363" name="Content Placeholder 3" descr="images-2.jpeg"/>
          <p:cNvPicPr>
            <a:picLocks noGrp="1" noChangeAspect="1"/>
          </p:cNvPicPr>
          <p:nvPr>
            <p:ph idx="1"/>
          </p:nvPr>
        </p:nvPicPr>
        <p:blipFill>
          <a:blip r:embed="rId2">
            <a:extLst>
              <a:ext uri="{28A0092B-C50C-407E-A947-70E740481C1C}">
                <a14:useLocalDpi xmlns:a14="http://schemas.microsoft.com/office/drawing/2010/main" val="0"/>
              </a:ext>
            </a:extLst>
          </a:blip>
          <a:srcRect l="-66685" r="-66685"/>
          <a:stretch>
            <a:fillRect/>
          </a:stretch>
        </p:blipFill>
        <p:spPr>
          <a:xfrm>
            <a:off x="-1066800" y="2133600"/>
            <a:ext cx="5562600" cy="3962400"/>
          </a:xfrm>
        </p:spPr>
      </p:pic>
      <p:pic>
        <p:nvPicPr>
          <p:cNvPr id="15364" name="Picture 4" descr="images-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09800"/>
            <a:ext cx="26368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images.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09800"/>
            <a:ext cx="2286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109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Female Protagonist</a:t>
            </a:r>
            <a:endParaRPr lang="en-US" dirty="0"/>
          </a:p>
        </p:txBody>
      </p:sp>
      <p:sp>
        <p:nvSpPr>
          <p:cNvPr id="14339" name="Rectangle 3"/>
          <p:cNvSpPr>
            <a:spLocks noGrp="1" noRot="1" noChangeArrowheads="1"/>
          </p:cNvSpPr>
          <p:nvPr>
            <p:ph idx="1"/>
          </p:nvPr>
        </p:nvSpPr>
        <p:spPr>
          <a:xfrm>
            <a:off x="457200" y="2438400"/>
            <a:ext cx="8115300" cy="4033838"/>
          </a:xfrm>
        </p:spPr>
        <p:txBody>
          <a:bodyPr>
            <a:normAutofit fontScale="85000" lnSpcReduction="20000"/>
          </a:bodyPr>
          <a:lstStyle/>
          <a:p>
            <a:pPr eaLnBrk="1" hangingPunct="1">
              <a:lnSpc>
                <a:spcPct val="110000"/>
              </a:lnSpc>
              <a:buFont typeface="Wingdings" charset="0"/>
              <a:buNone/>
            </a:pPr>
            <a:r>
              <a:rPr lang="en-US" sz="2600" b="1" dirty="0">
                <a:effectLst/>
                <a:ea typeface="ＭＳ Ｐゴシック" charset="0"/>
                <a:cs typeface="ＭＳ Ｐゴシック" charset="0"/>
              </a:rPr>
              <a:t>	</a:t>
            </a:r>
            <a:r>
              <a:rPr lang="ja-JP" altLang="en-US" sz="2600" b="1" dirty="0">
                <a:effectLst/>
                <a:ea typeface="ＭＳ Ｐゴシック" charset="0"/>
                <a:cs typeface="ＭＳ Ｐゴシック" charset="0"/>
              </a:rPr>
              <a:t>“</a:t>
            </a:r>
            <a:r>
              <a:rPr lang="en-US" sz="2600" b="1" dirty="0">
                <a:effectLst/>
                <a:ea typeface="ＭＳ Ｐゴシック" charset="0"/>
                <a:cs typeface="ＭＳ Ｐゴシック" charset="0"/>
              </a:rPr>
              <a:t>Actually, I began with a man as main character, but I couldn't go on using the male main character, because I couldn't realistically keep him alive. So many things that he did would have been likely to get him killed … The female main character, who might be equally dangerous, would not be perceived so. She might be beaten, she might be abused, but she probably wouldn't be killed and that's the way I wrote it. She was beaten and abused, but she was not killed. That sexism, in a sense, worked in her favor. … But, anyway, that's a long-winded answer. And that's how I came to write </a:t>
            </a:r>
            <a:r>
              <a:rPr lang="en-US" sz="2600" b="1" u="sng" dirty="0">
                <a:effectLst/>
                <a:ea typeface="ＭＳ Ｐゴシック" charset="0"/>
                <a:cs typeface="ＭＳ Ｐゴシック" charset="0"/>
              </a:rPr>
              <a:t>Kindred</a:t>
            </a:r>
            <a:r>
              <a:rPr lang="en-US" sz="2600" b="1" dirty="0">
                <a:effectLst/>
                <a:ea typeface="ＭＳ Ｐゴシック" charset="0"/>
                <a:cs typeface="ＭＳ Ｐゴシック" charset="0"/>
              </a:rPr>
              <a:t>.</a:t>
            </a:r>
            <a:r>
              <a:rPr lang="ja-JP" altLang="en-US" sz="2600" b="1" dirty="0">
                <a:effectLst/>
                <a:ea typeface="ＭＳ Ｐゴシック" charset="0"/>
                <a:cs typeface="ＭＳ Ｐゴシック" charset="0"/>
              </a:rPr>
              <a:t>”</a:t>
            </a:r>
            <a:endParaRPr lang="en-US" sz="2600" b="1" dirty="0">
              <a:effectLst/>
              <a:ea typeface="ＭＳ Ｐゴシック" charset="0"/>
              <a:cs typeface="ＭＳ Ｐゴシック" charset="0"/>
            </a:endParaRPr>
          </a:p>
          <a:p>
            <a:pPr eaLnBrk="1" hangingPunct="1">
              <a:lnSpc>
                <a:spcPct val="90000"/>
              </a:lnSpc>
            </a:pPr>
            <a:endParaRPr lang="en-US" sz="2800" dirty="0">
              <a:effectLst/>
              <a:latin typeface="Times New Roman" charset="0"/>
              <a:ea typeface="ＭＳ Ｐゴシック" charset="0"/>
              <a:cs typeface="ＭＳ Ｐゴシック" charset="0"/>
            </a:endParaRPr>
          </a:p>
          <a:p>
            <a:pPr eaLnBrk="1" hangingPunct="1">
              <a:lnSpc>
                <a:spcPct val="90000"/>
              </a:lnSpc>
            </a:pPr>
            <a:endParaRPr lang="en-US" sz="28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16664441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57200"/>
            <a:ext cx="8915400" cy="2286000"/>
          </a:xfrm>
        </p:spPr>
        <p:txBody>
          <a:bodyPr>
            <a:normAutofit/>
          </a:bodyPr>
          <a:lstStyle/>
          <a:p>
            <a:r>
              <a:rPr lang="en-US" sz="6200" dirty="0" smtClean="0"/>
              <a:t>Tale of Two Settings</a:t>
            </a:r>
            <a:endParaRPr lang="en-US" sz="6200" dirty="0"/>
          </a:p>
        </p:txBody>
      </p:sp>
      <p:sp>
        <p:nvSpPr>
          <p:cNvPr id="6" name="Text Placeholder 5"/>
          <p:cNvSpPr>
            <a:spLocks noGrp="1"/>
          </p:cNvSpPr>
          <p:nvPr>
            <p:ph type="body" idx="1"/>
          </p:nvPr>
        </p:nvSpPr>
        <p:spPr>
          <a:xfrm>
            <a:off x="685800" y="2743200"/>
            <a:ext cx="8001000" cy="777240"/>
          </a:xfrm>
        </p:spPr>
        <p:txBody>
          <a:bodyPr/>
          <a:lstStyle/>
          <a:p>
            <a:r>
              <a:rPr lang="en-US" b="1" dirty="0" smtClean="0"/>
              <a:t>From sea to shining sea… What are the two settings of the novel?</a:t>
            </a:r>
            <a:endParaRPr lang="en-US" b="1" dirty="0"/>
          </a:p>
        </p:txBody>
      </p:sp>
      <p:pic>
        <p:nvPicPr>
          <p:cNvPr id="8" name="Picture 7" descr="mood-clock-time-vintage-book-wood-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733800"/>
            <a:ext cx="4495800" cy="2809875"/>
          </a:xfrm>
          <a:prstGeom prst="rect">
            <a:avLst/>
          </a:prstGeom>
        </p:spPr>
      </p:pic>
    </p:spTree>
    <p:extLst>
      <p:ext uri="{BB962C8B-B14F-4D97-AF65-F5344CB8AC3E}">
        <p14:creationId xmlns:p14="http://schemas.microsoft.com/office/powerpoint/2010/main" val="306188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en-US" dirty="0" err="1" smtClean="0">
                <a:ea typeface="ＭＳ Ｐゴシック" charset="0"/>
                <a:cs typeface="ＭＳ Ｐゴシック" charset="0"/>
              </a:rPr>
              <a:t>Weylin</a:t>
            </a:r>
            <a:r>
              <a:rPr lang="en-US" dirty="0" smtClean="0">
                <a:ea typeface="ＭＳ Ｐゴシック" charset="0"/>
                <a:cs typeface="ＭＳ Ｐゴシック" charset="0"/>
              </a:rPr>
              <a:t> Setting: Maryland</a:t>
            </a:r>
            <a:endParaRPr lang="en-US" dirty="0">
              <a:ea typeface="ＭＳ Ｐゴシック" charset="0"/>
              <a:cs typeface="ＭＳ Ｐゴシック" charset="0"/>
            </a:endParaRPr>
          </a:p>
        </p:txBody>
      </p:sp>
      <p:sp>
        <p:nvSpPr>
          <p:cNvPr id="15364" name="Rectangle 4"/>
          <p:cNvSpPr>
            <a:spLocks noGrp="1" noRot="1" noChangeArrowheads="1"/>
          </p:cNvSpPr>
          <p:nvPr>
            <p:ph type="body" sz="half" idx="2"/>
          </p:nvPr>
        </p:nvSpPr>
        <p:spPr>
          <a:xfrm>
            <a:off x="4648200" y="1600200"/>
            <a:ext cx="4038600" cy="4800600"/>
          </a:xfrm>
        </p:spPr>
        <p:txBody>
          <a:bodyPr>
            <a:normAutofit fontScale="85000" lnSpcReduction="10000"/>
          </a:bodyPr>
          <a:lstStyle/>
          <a:p>
            <a:pPr eaLnBrk="1" hangingPunct="1">
              <a:lnSpc>
                <a:spcPct val="110000"/>
              </a:lnSpc>
            </a:pPr>
            <a:r>
              <a:rPr lang="en-US" sz="2800" b="1" dirty="0">
                <a:effectLst/>
                <a:ea typeface="ＭＳ Ｐゴシック" charset="0"/>
                <a:cs typeface="ＭＳ Ｐゴシック" charset="0"/>
              </a:rPr>
              <a:t>Talbot County Maryland</a:t>
            </a:r>
          </a:p>
          <a:p>
            <a:pPr eaLnBrk="1" hangingPunct="1">
              <a:lnSpc>
                <a:spcPct val="110000"/>
              </a:lnSpc>
            </a:pPr>
            <a:r>
              <a:rPr lang="en-US" sz="2800" b="1" dirty="0">
                <a:effectLst/>
                <a:ea typeface="ＭＳ Ｐゴシック" charset="0"/>
                <a:cs typeface="ＭＳ Ｐゴシック" charset="0"/>
              </a:rPr>
              <a:t>Home of the young Frederick Douglass, whose </a:t>
            </a:r>
            <a:r>
              <a:rPr lang="en-US" sz="2800" b="1" i="1" dirty="0">
                <a:effectLst/>
                <a:ea typeface="ＭＳ Ｐゴシック" charset="0"/>
                <a:cs typeface="ＭＳ Ｐゴシック" charset="0"/>
              </a:rPr>
              <a:t>Narrative of the Life of an American Slave</a:t>
            </a:r>
            <a:r>
              <a:rPr lang="en-US" sz="2800" b="1" dirty="0">
                <a:effectLst/>
                <a:ea typeface="ＭＳ Ｐゴシック" charset="0"/>
                <a:cs typeface="ＭＳ Ｐゴシック" charset="0"/>
              </a:rPr>
              <a:t> (1845) is the most famous slave narrative </a:t>
            </a:r>
          </a:p>
          <a:p>
            <a:pPr eaLnBrk="1" hangingPunct="1">
              <a:lnSpc>
                <a:spcPct val="110000"/>
              </a:lnSpc>
            </a:pPr>
            <a:r>
              <a:rPr lang="en-US" sz="2800" b="1" dirty="0">
                <a:effectLst/>
                <a:ea typeface="ＭＳ Ｐゴシック" charset="0"/>
                <a:cs typeface="ＭＳ Ｐゴシック" charset="0"/>
              </a:rPr>
              <a:t> Serves as a source for most of the details in the novel</a:t>
            </a:r>
          </a:p>
        </p:txBody>
      </p:sp>
      <p:pic>
        <p:nvPicPr>
          <p:cNvPr id="3" name="Picture 2" descr="17da60404892f3abd32be2d604ef96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28800"/>
            <a:ext cx="2605087" cy="4109433"/>
          </a:xfrm>
          <a:prstGeom prst="rect">
            <a:avLst/>
          </a:prstGeom>
        </p:spPr>
      </p:pic>
    </p:spTree>
    <p:extLst>
      <p:ext uri="{BB962C8B-B14F-4D97-AF65-F5344CB8AC3E}">
        <p14:creationId xmlns:p14="http://schemas.microsoft.com/office/powerpoint/2010/main" val="2445279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CA_10667.gif"/>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1000" y="2362200"/>
            <a:ext cx="6570133" cy="4106333"/>
          </a:xfrm>
          <a:prstGeom prst="rect">
            <a:avLst/>
          </a:prstGeom>
        </p:spPr>
      </p:pic>
      <p:sp>
        <p:nvSpPr>
          <p:cNvPr id="10242" name="Rectangle 2"/>
          <p:cNvSpPr>
            <a:spLocks noGrp="1" noRot="1" noChangeArrowheads="1"/>
          </p:cNvSpPr>
          <p:nvPr>
            <p:ph type="title"/>
          </p:nvPr>
        </p:nvSpPr>
        <p:spPr/>
        <p:txBody>
          <a:bodyPr/>
          <a:lstStyle/>
          <a:p>
            <a:pPr eaLnBrk="1" hangingPunct="1"/>
            <a:r>
              <a:rPr lang="en-US" dirty="0" smtClean="0">
                <a:ea typeface="ＭＳ Ｐゴシック" charset="0"/>
                <a:cs typeface="ＭＳ Ｐゴシック" charset="0"/>
              </a:rPr>
              <a:t>Contemporary Setting</a:t>
            </a:r>
            <a:endParaRPr lang="en-US" dirty="0">
              <a:ea typeface="ＭＳ Ｐゴシック" charset="0"/>
              <a:cs typeface="ＭＳ Ｐゴシック" charset="0"/>
            </a:endParaRPr>
          </a:p>
        </p:txBody>
      </p:sp>
      <p:sp>
        <p:nvSpPr>
          <p:cNvPr id="10243" name="Rectangle 3"/>
          <p:cNvSpPr>
            <a:spLocks noGrp="1" noRot="1" noChangeArrowheads="1"/>
          </p:cNvSpPr>
          <p:nvPr>
            <p:ph idx="1"/>
          </p:nvPr>
        </p:nvSpPr>
        <p:spPr>
          <a:xfrm>
            <a:off x="914400" y="2667000"/>
            <a:ext cx="7620000" cy="3276600"/>
          </a:xfrm>
        </p:spPr>
        <p:txBody>
          <a:bodyPr>
            <a:noAutofit/>
          </a:bodyPr>
          <a:lstStyle/>
          <a:p>
            <a:r>
              <a:rPr lang="en-US" sz="2400" b="1" dirty="0" smtClean="0">
                <a:effectLst/>
                <a:ea typeface="ＭＳ Ｐゴシック" charset="0"/>
                <a:cs typeface="ＭＳ Ｐゴシック" charset="0"/>
              </a:rPr>
              <a:t>Pasadena</a:t>
            </a:r>
            <a:r>
              <a:rPr lang="en-US" sz="2400" b="1" dirty="0">
                <a:effectLst/>
                <a:ea typeface="ＭＳ Ｐゴシック" charset="0"/>
                <a:cs typeface="ＭＳ Ｐゴシック" charset="0"/>
              </a:rPr>
              <a:t>, California</a:t>
            </a:r>
          </a:p>
          <a:p>
            <a:pPr eaLnBrk="1" hangingPunct="1"/>
            <a:r>
              <a:rPr lang="en-US" sz="2400" b="1" dirty="0">
                <a:effectLst/>
                <a:ea typeface="ＭＳ Ｐゴシック" charset="0"/>
                <a:cs typeface="ＭＳ Ｐゴシック" charset="0"/>
              </a:rPr>
              <a:t>Time of the novel: June-July 4, 1976</a:t>
            </a:r>
          </a:p>
          <a:p>
            <a:pPr eaLnBrk="1" hangingPunct="1"/>
            <a:r>
              <a:rPr lang="en-US" sz="2400" b="1" dirty="0" smtClean="0">
                <a:effectLst/>
                <a:ea typeface="ＭＳ Ｐゴシック" charset="0"/>
                <a:cs typeface="ＭＳ Ｐゴシック" charset="0"/>
              </a:rPr>
              <a:t>America</a:t>
            </a:r>
            <a:r>
              <a:rPr lang="ja-JP" altLang="en-US" sz="2400" b="1" dirty="0" smtClean="0">
                <a:effectLst/>
                <a:ea typeface="ＭＳ Ｐゴシック" charset="0"/>
                <a:cs typeface="ＭＳ Ｐゴシック" charset="0"/>
              </a:rPr>
              <a:t>’</a:t>
            </a:r>
            <a:r>
              <a:rPr lang="en-US" sz="2400" b="1" dirty="0" smtClean="0">
                <a:effectLst/>
                <a:ea typeface="ＭＳ Ｐゴシック" charset="0"/>
                <a:cs typeface="ＭＳ Ｐゴシック" charset="0"/>
              </a:rPr>
              <a:t>s </a:t>
            </a:r>
            <a:r>
              <a:rPr lang="en-US" sz="2400" b="1" dirty="0">
                <a:effectLst/>
                <a:ea typeface="ＭＳ Ｐゴシック" charset="0"/>
                <a:cs typeface="ＭＳ Ｐゴシック" charset="0"/>
              </a:rPr>
              <a:t>Bicentennial, anniversary of the Declaration of Independence</a:t>
            </a:r>
          </a:p>
          <a:p>
            <a:pPr lvl="1" eaLnBrk="1" hangingPunct="1"/>
            <a:r>
              <a:rPr lang="en-US" sz="2400" b="1" dirty="0">
                <a:effectLst/>
                <a:ea typeface="ＭＳ Ｐゴシック" charset="0"/>
              </a:rPr>
              <a:t> Are all men (and women) treated equally as the Declaration promises?</a:t>
            </a:r>
          </a:p>
        </p:txBody>
      </p:sp>
    </p:spTree>
    <p:extLst>
      <p:ext uri="{BB962C8B-B14F-4D97-AF65-F5344CB8AC3E}">
        <p14:creationId xmlns:p14="http://schemas.microsoft.com/office/powerpoint/2010/main" val="1470152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additive="base">
                                        <p:cTn id="23"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TotalTime>
  <Words>719</Words>
  <Application>Microsoft Macintosh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Perception</vt:lpstr>
      <vt:lpstr>Kindred</vt:lpstr>
      <vt:lpstr>Kindred Spirits</vt:lpstr>
      <vt:lpstr>Why the title Kindred?</vt:lpstr>
      <vt:lpstr>Why We Are Reading This:</vt:lpstr>
      <vt:lpstr>Take a minute to respond to these 3 different edition covers of Kindred.  What do you see in each of them?</vt:lpstr>
      <vt:lpstr>A Female Protagonist</vt:lpstr>
      <vt:lpstr>Tale of Two Settings</vt:lpstr>
      <vt:lpstr>Weylin Setting: Maryland</vt:lpstr>
      <vt:lpstr>Contemporary Setting</vt:lpstr>
      <vt:lpstr> Key Themes </vt:lpstr>
      <vt:lpstr> The Time Travel </vt:lpstr>
      <vt:lpstr>Historical Fiction</vt:lpstr>
      <vt:lpstr>PowerPoint Presentation</vt:lpstr>
      <vt:lpstr>Historical Context</vt:lpstr>
      <vt:lpstr>Quick Activity: Recognizing Faces</vt:lpstr>
      <vt:lpstr>Name These People</vt:lpstr>
      <vt:lpstr>Name These People</vt:lpstr>
      <vt:lpstr>Name These People</vt:lpstr>
      <vt:lpstr>Name These People</vt:lpstr>
      <vt:lpstr>Leading Up to 1976</vt:lpstr>
    </vt:vector>
  </TitlesOfParts>
  <Company>Indiana Unversity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Kindred</dc:title>
  <dc:creator>Kaylie Fougerousse</dc:creator>
  <cp:lastModifiedBy>Kaylie Fougerousse</cp:lastModifiedBy>
  <cp:revision>4</cp:revision>
  <dcterms:created xsi:type="dcterms:W3CDTF">2016-03-02T01:40:07Z</dcterms:created>
  <dcterms:modified xsi:type="dcterms:W3CDTF">2016-03-02T03:51:53Z</dcterms:modified>
</cp:coreProperties>
</file>