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6" r:id="rId2"/>
    <p:sldId id="256" r:id="rId3"/>
    <p:sldId id="261" r:id="rId4"/>
    <p:sldId id="259" r:id="rId5"/>
    <p:sldId id="260" r:id="rId6"/>
    <p:sldId id="269" r:id="rId7"/>
    <p:sldId id="257" r:id="rId8"/>
    <p:sldId id="280" r:id="rId9"/>
    <p:sldId id="258" r:id="rId10"/>
    <p:sldId id="263" r:id="rId11"/>
    <p:sldId id="264" r:id="rId12"/>
    <p:sldId id="265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-75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CA1E-2991-5649-A992-B060D723735C}" type="datetimeFigureOut">
              <a:rPr lang="en-US" smtClean="0"/>
              <a:t>10/9/15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7B91-550C-314F-88CD-631F2ADFA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CA1E-2991-5649-A992-B060D723735C}" type="datetimeFigureOut">
              <a:rPr lang="en-US" smtClean="0"/>
              <a:t>10/9/15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7B91-550C-314F-88CD-631F2ADFA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CA1E-2991-5649-A992-B060D723735C}" type="datetimeFigureOut">
              <a:rPr lang="en-US" smtClean="0"/>
              <a:t>10/9/15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7B91-550C-314F-88CD-631F2ADFA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CA1E-2991-5649-A992-B060D723735C}" type="datetimeFigureOut">
              <a:rPr lang="en-US" smtClean="0"/>
              <a:t>10/9/15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7B91-550C-314F-88CD-631F2ADFA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CA1E-2991-5649-A992-B060D723735C}" type="datetimeFigureOut">
              <a:rPr lang="en-US" smtClean="0"/>
              <a:t>10/9/15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7B91-550C-314F-88CD-631F2ADFA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CA1E-2991-5649-A992-B060D723735C}" type="datetimeFigureOut">
              <a:rPr lang="en-US" smtClean="0"/>
              <a:t>10/9/15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7B91-550C-314F-88CD-631F2ADFA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CA1E-2991-5649-A992-B060D723735C}" type="datetimeFigureOut">
              <a:rPr lang="en-US" smtClean="0"/>
              <a:t>10/9/15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7B91-550C-314F-88CD-631F2ADFA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CA1E-2991-5649-A992-B060D723735C}" type="datetimeFigureOut">
              <a:rPr lang="en-US" smtClean="0"/>
              <a:t>10/9/15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7B91-550C-314F-88CD-631F2ADFA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CA1E-2991-5649-A992-B060D723735C}" type="datetimeFigureOut">
              <a:rPr lang="en-US" smtClean="0"/>
              <a:t>10/9/15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7B91-550C-314F-88CD-631F2ADFA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CA1E-2991-5649-A992-B060D723735C}" type="datetimeFigureOut">
              <a:rPr lang="en-US" smtClean="0"/>
              <a:t>10/9/15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7B91-550C-314F-88CD-631F2ADFA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CA1E-2991-5649-A992-B060D723735C}" type="datetimeFigureOut">
              <a:rPr lang="en-US" smtClean="0"/>
              <a:t>10/9/15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7B91-550C-314F-88CD-631F2ADFA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FCA1E-2991-5649-A992-B060D723735C}" type="datetimeFigureOut">
              <a:rPr lang="en-US" smtClean="0"/>
              <a:t>10/9/15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F7B91-550C-314F-88CD-631F2ADFA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ulturejammingkhm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62" y="424541"/>
            <a:ext cx="8552433" cy="57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91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ksy-west-bank-guerrilla-art5b15d.jpe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427" y="570150"/>
            <a:ext cx="4405642" cy="57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799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F10-jamming2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75" y="1069698"/>
            <a:ext cx="8123243" cy="483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66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rl-with-a-balloon-by-banksy-500x375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83" y="1337684"/>
            <a:ext cx="635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25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sky-no-trespass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957" y="0"/>
            <a:ext cx="53841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458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545" y="839251"/>
            <a:ext cx="4943538" cy="512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03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204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488" y="255155"/>
            <a:ext cx="4303916" cy="631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786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vertis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685" y="847861"/>
            <a:ext cx="571500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89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rbucks-coffee-culture-jamming-copy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997" y="254000"/>
            <a:ext cx="66040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679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8584_508789855815669_1417389212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008" y="936507"/>
            <a:ext cx="5118100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41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addic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29" y="971847"/>
            <a:ext cx="7426143" cy="48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256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2227"/>
            <a:ext cx="7772400" cy="14700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095" y="5677672"/>
            <a:ext cx="6400800" cy="883229"/>
          </a:xfrm>
        </p:spPr>
        <p:txBody>
          <a:bodyPr>
            <a:noAutofit/>
          </a:bodyPr>
          <a:lstStyle/>
          <a:p>
            <a:r>
              <a:rPr lang="en-US" sz="6000" dirty="0"/>
              <a:t>P</a:t>
            </a:r>
            <a:r>
              <a:rPr lang="en-US" sz="6000" dirty="0" smtClean="0"/>
              <a:t>ERCEPTION</a:t>
            </a:r>
            <a:endParaRPr lang="en-US" sz="6000" dirty="0"/>
          </a:p>
        </p:txBody>
      </p:sp>
      <p:pic>
        <p:nvPicPr>
          <p:cNvPr id="4" name="Picture 3" descr="stereotypes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407"/>
            <a:ext cx="9144000" cy="51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731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x1Jg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00" y="567114"/>
            <a:ext cx="8890000" cy="60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16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j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78" y="1325725"/>
            <a:ext cx="6626416" cy="474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348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244" y="1071202"/>
            <a:ext cx="6621908" cy="474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9609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sumerism-by-barbara-krug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00" y="628429"/>
            <a:ext cx="5675921" cy="560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3869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joycapitalism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974" y="2255596"/>
            <a:ext cx="52070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350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Labels</a:t>
            </a:r>
            <a:endParaRPr lang="en-US" sz="6600" dirty="0"/>
          </a:p>
        </p:txBody>
      </p:sp>
      <p:pic>
        <p:nvPicPr>
          <p:cNvPr id="4" name="Picture 3" descr="Screen Shot 2015-10-02 at 6.50.08 PM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1896"/>
            <a:ext cx="9144000" cy="341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719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Culture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1859C"/>
                </a:solidFill>
              </a:rPr>
              <a:t>High </a:t>
            </a:r>
            <a:r>
              <a:rPr lang="en-US" dirty="0" smtClean="0">
                <a:solidFill>
                  <a:srgbClr val="31859C"/>
                </a:solidFill>
              </a:rPr>
              <a:t>Culture</a:t>
            </a:r>
            <a:r>
              <a:rPr lang="en-US" dirty="0" smtClean="0"/>
              <a:t>: cultural practices, materials, and behaviors that society has deemed elitist </a:t>
            </a:r>
            <a:endParaRPr lang="en-US" dirty="0" smtClean="0"/>
          </a:p>
          <a:p>
            <a:r>
              <a:rPr lang="en-US" dirty="0" smtClean="0">
                <a:solidFill>
                  <a:srgbClr val="31859C"/>
                </a:solidFill>
              </a:rPr>
              <a:t>Low </a:t>
            </a:r>
            <a:r>
              <a:rPr lang="en-US" dirty="0" smtClean="0">
                <a:solidFill>
                  <a:srgbClr val="31859C"/>
                </a:solidFill>
              </a:rPr>
              <a:t>Culture</a:t>
            </a:r>
            <a:r>
              <a:rPr lang="en-US" dirty="0" smtClean="0"/>
              <a:t>: cultural practices, materials, and behaviors that society has deemed “lower or middle class”</a:t>
            </a:r>
            <a:endParaRPr lang="en-US" dirty="0" smtClean="0"/>
          </a:p>
          <a:p>
            <a:r>
              <a:rPr lang="en-US" dirty="0" smtClean="0">
                <a:solidFill>
                  <a:srgbClr val="31859C"/>
                </a:solidFill>
              </a:rPr>
              <a:t>Pop </a:t>
            </a:r>
            <a:r>
              <a:rPr lang="en-US" dirty="0" smtClean="0">
                <a:solidFill>
                  <a:srgbClr val="31859C"/>
                </a:solidFill>
              </a:rPr>
              <a:t>Culture</a:t>
            </a:r>
            <a:r>
              <a:rPr lang="en-US" dirty="0" smtClean="0"/>
              <a:t>: mass culture available to and marketed to a large variety of people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421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/>
              <a:t>Ideologies &amp; Connotations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8924" y="1600200"/>
            <a:ext cx="4267875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Ideologies</a:t>
            </a:r>
            <a:r>
              <a:rPr lang="en-US" dirty="0" smtClean="0"/>
              <a:t>: conceptual frameworks that are embedded into the practices and belief systems inherent in our society.</a:t>
            </a:r>
          </a:p>
          <a:p>
            <a:r>
              <a:rPr lang="en-US" dirty="0" smtClean="0">
                <a:solidFill>
                  <a:srgbClr val="31859C"/>
                </a:solidFill>
              </a:rPr>
              <a:t>Connotations</a:t>
            </a:r>
            <a:r>
              <a:rPr lang="en-US" dirty="0" smtClean="0"/>
              <a:t>: the cultural definition given to words or phrases by society</a:t>
            </a:r>
            <a:endParaRPr lang="en-US" dirty="0"/>
          </a:p>
        </p:txBody>
      </p:sp>
      <p:pic>
        <p:nvPicPr>
          <p:cNvPr id="4" name="Picture 3" descr="final2mirrorcred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7493"/>
            <a:ext cx="3650716" cy="423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917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Literacies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1859C"/>
                </a:solidFill>
              </a:rPr>
              <a:t>Literacy</a:t>
            </a:r>
            <a:r>
              <a:rPr lang="en-US" dirty="0" smtClean="0"/>
              <a:t>: a medium through which a message is elicited to a particular audience.</a:t>
            </a:r>
          </a:p>
          <a:p>
            <a:r>
              <a:rPr lang="en-US" dirty="0" smtClean="0"/>
              <a:t>Examples: music, lyrics, books, short stories, poems, genres, receipts, newspapers, photographs, text messages, bill boards, menus, paintings, sculptures, magazines, license plates, posters, flyers, podcasts, videos, movies, film clips, etc.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843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Culture Jamming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20361"/>
            <a:ext cx="8229600" cy="179468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31859C"/>
                </a:solidFill>
              </a:rPr>
              <a:t>Culture Jamming</a:t>
            </a:r>
            <a:r>
              <a:rPr lang="en-US" dirty="0" smtClean="0"/>
              <a:t>: the process of using mass produced and socially recognizable images with particular and popular connotations and in a subversive way manipulating these images to create different connotations that offer a different perspective or critique of society.</a:t>
            </a:r>
            <a:endParaRPr lang="en-US" dirty="0"/>
          </a:p>
        </p:txBody>
      </p:sp>
      <p:pic>
        <p:nvPicPr>
          <p:cNvPr id="5" name="Picture 4" descr="rxCjlandsc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60" y="1587052"/>
            <a:ext cx="6129477" cy="27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861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Archetypal Criticism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1859C"/>
                </a:solidFill>
              </a:rPr>
              <a:t>Archetypal Criticism</a:t>
            </a:r>
            <a:r>
              <a:rPr lang="en-US" dirty="0" smtClean="0"/>
              <a:t>: a critical lens that looks at archetypes to explain how we interpret literacies.</a:t>
            </a:r>
          </a:p>
          <a:p>
            <a:r>
              <a:rPr lang="en-US" dirty="0" smtClean="0">
                <a:solidFill>
                  <a:srgbClr val="31859C"/>
                </a:solidFill>
              </a:rPr>
              <a:t>Archetype</a:t>
            </a:r>
            <a:r>
              <a:rPr lang="en-US" dirty="0" smtClean="0"/>
              <a:t>: thematic prototypes (redundant symbols, clichés, themes, images, etc.)</a:t>
            </a:r>
          </a:p>
          <a:p>
            <a:r>
              <a:rPr lang="en-US" dirty="0" smtClean="0"/>
              <a:t>Carl Jung’s </a:t>
            </a:r>
            <a:r>
              <a:rPr lang="en-US" dirty="0" smtClean="0">
                <a:solidFill>
                  <a:srgbClr val="31859C"/>
                </a:solidFill>
              </a:rPr>
              <a:t>Collective Consciousness</a:t>
            </a:r>
            <a:endParaRPr lang="en-US" dirty="0">
              <a:solidFill>
                <a:srgbClr val="3185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404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/>
              <a:t>Banksy</a:t>
            </a:r>
            <a:r>
              <a:rPr lang="en-US" sz="6000" dirty="0" smtClean="0"/>
              <a:t> Art</a:t>
            </a:r>
            <a:endParaRPr lang="en-US" sz="6000" dirty="0"/>
          </a:p>
        </p:txBody>
      </p:sp>
      <p:pic>
        <p:nvPicPr>
          <p:cNvPr id="5" name="Picture 4" descr="BANKSY-2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254" y="1645660"/>
            <a:ext cx="6155031" cy="461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946751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1645</TotalTime>
  <Words>239</Words>
  <Application>Microsoft Macintosh PowerPoint</Application>
  <PresentationFormat>On-screen Show (4:3)</PresentationFormat>
  <Paragraphs>19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Black</vt:lpstr>
      <vt:lpstr>PowerPoint Presentation</vt:lpstr>
      <vt:lpstr>PowerPoint Presentation</vt:lpstr>
      <vt:lpstr>Labels</vt:lpstr>
      <vt:lpstr>Culture</vt:lpstr>
      <vt:lpstr>Ideologies &amp; Connotations</vt:lpstr>
      <vt:lpstr>Literacies</vt:lpstr>
      <vt:lpstr>Culture Jamming</vt:lpstr>
      <vt:lpstr>Archetypal Criticism</vt:lpstr>
      <vt:lpstr>Banksy 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Indiana Unversity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Kaylie Fougerousse</dc:creator>
  <cp:lastModifiedBy>Kaylie Fougerousse</cp:lastModifiedBy>
  <cp:revision>6</cp:revision>
  <dcterms:created xsi:type="dcterms:W3CDTF">2015-10-03T00:04:50Z</dcterms:created>
  <dcterms:modified xsi:type="dcterms:W3CDTF">2015-10-09T20:06:03Z</dcterms:modified>
</cp:coreProperties>
</file>