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E0144A-04CB-E548-9A04-FBCBBA3F52AE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A69808-8914-3740-990E-59748DF20A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Literary Analysis.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Critically Questioning the World of Literacies</a:t>
            </a:r>
          </a:p>
          <a:p>
            <a:endParaRPr lang="en-US" dirty="0"/>
          </a:p>
        </p:txBody>
      </p:sp>
      <p:pic>
        <p:nvPicPr>
          <p:cNvPr id="4" name="Picture 3" descr="iamnotahip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77" y="3532285"/>
            <a:ext cx="6379450" cy="28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p-services-bindasmal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49" y="4659336"/>
            <a:ext cx="6595991" cy="2198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Location &amp; Culture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6" y="2312473"/>
            <a:ext cx="8473215" cy="566180"/>
          </a:xfrm>
        </p:spPr>
        <p:txBody>
          <a:bodyPr/>
          <a:lstStyle/>
          <a:p>
            <a:pPr marL="349250" lvl="1" indent="0" algn="ctr">
              <a:buNone/>
            </a:pPr>
            <a:r>
              <a:rPr lang="en-US" b="1" dirty="0"/>
              <a:t>Location | </a:t>
            </a:r>
            <a:r>
              <a:rPr lang="en-US" b="1" dirty="0">
                <a:solidFill>
                  <a:srgbClr val="2C9AE5"/>
                </a:solidFill>
              </a:rPr>
              <a:t>Where is this coming from?</a:t>
            </a:r>
            <a:endParaRPr lang="en-US" b="1" dirty="0"/>
          </a:p>
          <a:p>
            <a:pPr lvl="1"/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597" y="3006247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2997" y="2940348"/>
            <a:ext cx="8024555" cy="217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Where is this story located?</a:t>
            </a:r>
          </a:p>
          <a:p>
            <a:r>
              <a:rPr lang="en-US" b="1" dirty="0" smtClean="0"/>
              <a:t>How does the location influence the cultural viewpoint of the writer?</a:t>
            </a:r>
          </a:p>
          <a:p>
            <a:r>
              <a:rPr lang="en-US" b="1" dirty="0" smtClean="0"/>
              <a:t>Is the location a first world country, a third world, a poor area, a rich area, etc.?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9538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Body Language/Insinuations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6" y="2312473"/>
            <a:ext cx="8473215" cy="566180"/>
          </a:xfrm>
        </p:spPr>
        <p:txBody>
          <a:bodyPr/>
          <a:lstStyle/>
          <a:p>
            <a:pPr marL="349250" lvl="1" indent="0">
              <a:buNone/>
            </a:pPr>
            <a:r>
              <a:rPr lang="en-US" b="1" dirty="0"/>
              <a:t>Body Language/ Insinuations | </a:t>
            </a:r>
            <a:r>
              <a:rPr lang="en-US" b="1" dirty="0">
                <a:solidFill>
                  <a:srgbClr val="2C9AE5"/>
                </a:solidFill>
              </a:rPr>
              <a:t>What you’re saying without saying it.</a:t>
            </a:r>
          </a:p>
          <a:p>
            <a:pPr lvl="1"/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597" y="3006247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2998" y="2940348"/>
            <a:ext cx="3761134" cy="352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power of hints: rolling eyes, winks, sideways glances, smirks, thought bubbles, protective positions, aggressive stances, etc. </a:t>
            </a:r>
          </a:p>
          <a:p>
            <a:r>
              <a:rPr lang="en-US" b="1" dirty="0" smtClean="0"/>
              <a:t>Proximity</a:t>
            </a:r>
          </a:p>
        </p:txBody>
      </p:sp>
      <p:pic>
        <p:nvPicPr>
          <p:cNvPr id="6" name="Picture 5" descr="the-master-negotiator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49" y="3443579"/>
            <a:ext cx="4618364" cy="30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le-of-reciprocity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9" y="2491899"/>
            <a:ext cx="3449552" cy="3449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Ideologies.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223" y="2491899"/>
            <a:ext cx="4120875" cy="367076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Society is dominated by ideas that influence practice.</a:t>
            </a:r>
          </a:p>
          <a:p>
            <a:r>
              <a:rPr lang="en-US" b="1" dirty="0" smtClean="0"/>
              <a:t>The ideas that have been around longer create routine practices that are sometimes hard to notice, because they are so normal in everyday life.</a:t>
            </a:r>
          </a:p>
          <a:p>
            <a:r>
              <a:rPr lang="en-US" b="1" dirty="0" smtClean="0"/>
              <a:t>The more normalized a practice- the more ideological.</a:t>
            </a:r>
          </a:p>
          <a:p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035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Isms. (&amp; Some Aren’t)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52" y="2284571"/>
            <a:ext cx="7610476" cy="3670767"/>
          </a:xfrm>
        </p:spPr>
        <p:txBody>
          <a:bodyPr/>
          <a:lstStyle/>
          <a:p>
            <a:r>
              <a:rPr lang="en-US" b="1" dirty="0" smtClean="0"/>
              <a:t>Many ideologies are given labels to help group together common strands of the major theme or main idea.</a:t>
            </a:r>
          </a:p>
          <a:p>
            <a:r>
              <a:rPr lang="en-US" b="1" dirty="0" smtClean="0"/>
              <a:t>For example: Feminism, racism, materialism, collectivism, individualism, patriarchy, neoliberalism, Republicanism, Catholicism, Protestantism, Atheism, hipsterism, etc. …</a:t>
            </a:r>
          </a:p>
          <a:p>
            <a:r>
              <a:rPr lang="en-US" b="1" dirty="0" smtClean="0"/>
              <a:t>Ideologies are like trees.</a:t>
            </a:r>
            <a:endParaRPr lang="en-US" b="1" dirty="0"/>
          </a:p>
        </p:txBody>
      </p:sp>
      <p:pic>
        <p:nvPicPr>
          <p:cNvPr id="4" name="Picture 3" descr="tree-roo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34" y="4064282"/>
            <a:ext cx="5637071" cy="29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English Major Creed.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8" y="2595562"/>
            <a:ext cx="8089922" cy="367076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No. One: It’s almost always a symbol.</a:t>
            </a:r>
          </a:p>
          <a:p>
            <a:r>
              <a:rPr lang="en-US" b="1" dirty="0" smtClean="0"/>
              <a:t>No. Two: Overanalyze it until you are sick of looking at it.</a:t>
            </a:r>
          </a:p>
          <a:p>
            <a:r>
              <a:rPr lang="en-US" b="1" dirty="0" smtClean="0"/>
              <a:t>No. Three: It is usually about power.</a:t>
            </a:r>
          </a:p>
          <a:p>
            <a:r>
              <a:rPr lang="en-US" b="1" dirty="0" smtClean="0"/>
              <a:t>No. Four: Society is paradoxically the best friend &amp; enemy.</a:t>
            </a:r>
          </a:p>
          <a:p>
            <a:r>
              <a:rPr lang="en-US" b="1" dirty="0" smtClean="0"/>
              <a:t>No. Five: It’s okay to disagree. Sometimes, it is preferred.</a:t>
            </a:r>
          </a:p>
          <a:p>
            <a:r>
              <a:rPr lang="en-US" b="1" dirty="0" smtClean="0"/>
              <a:t>No. Six: Be cynical.</a:t>
            </a:r>
          </a:p>
          <a:p>
            <a:r>
              <a:rPr lang="en-US" b="1" dirty="0" smtClean="0"/>
              <a:t>No. Seven: Generalizing is dangerous. Watch your vocab.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977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Think Critically.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97" y="2595562"/>
            <a:ext cx="8473215" cy="4064829"/>
          </a:xfrm>
        </p:spPr>
        <p:txBody>
          <a:bodyPr/>
          <a:lstStyle/>
          <a:p>
            <a:r>
              <a:rPr lang="en-US" b="1" dirty="0" smtClean="0"/>
              <a:t>It’s about learning how to ask the right questions.</a:t>
            </a:r>
          </a:p>
          <a:p>
            <a:r>
              <a:rPr lang="en-US" b="1" dirty="0" smtClean="0"/>
              <a:t>Secrets from the English Majors &amp; Bloomington Hipsters:</a:t>
            </a:r>
          </a:p>
          <a:p>
            <a:pPr lvl="1"/>
            <a:r>
              <a:rPr lang="en-US" b="1" dirty="0" smtClean="0"/>
              <a:t>Socio-</a:t>
            </a:r>
            <a:r>
              <a:rPr lang="en-US" b="1" dirty="0"/>
              <a:t>E</a:t>
            </a:r>
            <a:r>
              <a:rPr lang="en-US" b="1" dirty="0" smtClean="0"/>
              <a:t>conomic Status (SES)|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It’s all about the money.</a:t>
            </a:r>
            <a:endParaRPr lang="en-US" b="1" dirty="0" smtClean="0"/>
          </a:p>
          <a:p>
            <a:pPr lvl="1"/>
            <a:r>
              <a:rPr lang="en-US" b="1" dirty="0" smtClean="0"/>
              <a:t>Power Hierarchies | </a:t>
            </a:r>
            <a:r>
              <a:rPr lang="en-US" b="1" dirty="0" smtClean="0">
                <a:solidFill>
                  <a:srgbClr val="2C9AE5"/>
                </a:solidFill>
              </a:rPr>
              <a:t>Who’s got the power?</a:t>
            </a:r>
            <a:endParaRPr lang="en-US" b="1" dirty="0" smtClean="0"/>
          </a:p>
          <a:p>
            <a:pPr lvl="1"/>
            <a:r>
              <a:rPr lang="en-US" b="1" dirty="0" smtClean="0"/>
              <a:t>Race/Ethnicity | </a:t>
            </a:r>
            <a:r>
              <a:rPr lang="en-US" b="1" dirty="0" smtClean="0">
                <a:solidFill>
                  <a:srgbClr val="2C9AE5"/>
                </a:solidFill>
              </a:rPr>
              <a:t>Race matters. </a:t>
            </a:r>
            <a:endParaRPr lang="en-US" b="1" dirty="0" smtClean="0"/>
          </a:p>
          <a:p>
            <a:pPr lvl="1"/>
            <a:r>
              <a:rPr lang="en-US" b="1" dirty="0" smtClean="0"/>
              <a:t>Language | </a:t>
            </a:r>
            <a:r>
              <a:rPr lang="en-US" b="1" dirty="0" smtClean="0">
                <a:solidFill>
                  <a:srgbClr val="2C9AE5"/>
                </a:solidFill>
              </a:rPr>
              <a:t>It’s how you say it and in what language.</a:t>
            </a:r>
            <a:endParaRPr lang="en-US" b="1" dirty="0" smtClean="0"/>
          </a:p>
          <a:p>
            <a:pPr lvl="1"/>
            <a:r>
              <a:rPr lang="en-US" b="1" dirty="0" smtClean="0"/>
              <a:t>Gender | </a:t>
            </a:r>
            <a:r>
              <a:rPr lang="en-US" b="1" dirty="0" smtClean="0">
                <a:solidFill>
                  <a:srgbClr val="2C9AE5"/>
                </a:solidFill>
              </a:rPr>
              <a:t>Patriarchy. Feminism. </a:t>
            </a:r>
            <a:endParaRPr lang="en-US" b="1" dirty="0" smtClean="0"/>
          </a:p>
          <a:p>
            <a:pPr lvl="1"/>
            <a:r>
              <a:rPr lang="en-US" b="1" dirty="0" smtClean="0"/>
              <a:t>Perspective | </a:t>
            </a:r>
            <a:r>
              <a:rPr lang="en-US" b="1" dirty="0" smtClean="0">
                <a:solidFill>
                  <a:srgbClr val="2C9AE5"/>
                </a:solidFill>
              </a:rPr>
              <a:t>Who is the speaker? Hidden agendas?</a:t>
            </a:r>
            <a:endParaRPr lang="en-US" b="1" dirty="0" smtClean="0"/>
          </a:p>
          <a:p>
            <a:pPr lvl="1"/>
            <a:r>
              <a:rPr lang="en-US" b="1" dirty="0" smtClean="0"/>
              <a:t>Location | </a:t>
            </a:r>
            <a:r>
              <a:rPr lang="en-US" b="1" dirty="0" smtClean="0">
                <a:solidFill>
                  <a:srgbClr val="2C9AE5"/>
                </a:solidFill>
              </a:rPr>
              <a:t>Where is this coming from?</a:t>
            </a:r>
            <a:endParaRPr lang="en-US" b="1" dirty="0" smtClean="0"/>
          </a:p>
          <a:p>
            <a:pPr lvl="1"/>
            <a:r>
              <a:rPr lang="en-US" b="1" dirty="0" smtClean="0"/>
              <a:t>Body Language/ Insinuations | </a:t>
            </a:r>
            <a:r>
              <a:rPr lang="en-US" b="1" dirty="0" smtClean="0">
                <a:solidFill>
                  <a:srgbClr val="2C9AE5"/>
                </a:solidFill>
              </a:rPr>
              <a:t>What you’re saying without saying it.</a:t>
            </a:r>
            <a:endParaRPr lang="en-US" b="1" dirty="0">
              <a:solidFill>
                <a:srgbClr val="2C9A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2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Socio-Economic Status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6" y="2312473"/>
            <a:ext cx="8473215" cy="566180"/>
          </a:xfrm>
        </p:spPr>
        <p:txBody>
          <a:bodyPr/>
          <a:lstStyle/>
          <a:p>
            <a:pPr marL="349250" lvl="1" indent="0" algn="ctr">
              <a:buNone/>
            </a:pPr>
            <a:r>
              <a:rPr lang="en-US" b="1" dirty="0" smtClean="0"/>
              <a:t>Socio-</a:t>
            </a:r>
            <a:r>
              <a:rPr lang="en-US" b="1" dirty="0"/>
              <a:t>E</a:t>
            </a:r>
            <a:r>
              <a:rPr lang="en-US" b="1" dirty="0" smtClean="0"/>
              <a:t>conomic Status (SES)|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It’s all about the money.</a:t>
            </a:r>
          </a:p>
          <a:p>
            <a:pPr lvl="1"/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597" y="3006247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Socio= Society     (Social Class)</a:t>
            </a:r>
          </a:p>
          <a:p>
            <a:r>
              <a:rPr lang="en-US" b="1" dirty="0" smtClean="0"/>
              <a:t>Economic= Monetary Stance (Social Class)</a:t>
            </a:r>
          </a:p>
        </p:txBody>
      </p:sp>
      <p:pic>
        <p:nvPicPr>
          <p:cNvPr id="6" name="Picture 5" descr="socialclasspyramid-110411140007-phpapp01-thumbnail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00" y="2878653"/>
            <a:ext cx="4561201" cy="34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Power Hierarchies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6" y="2312473"/>
            <a:ext cx="8473215" cy="566180"/>
          </a:xfrm>
        </p:spPr>
        <p:txBody>
          <a:bodyPr/>
          <a:lstStyle/>
          <a:p>
            <a:pPr marL="349250" lvl="1" indent="0" algn="ctr">
              <a:buNone/>
            </a:pPr>
            <a:r>
              <a:rPr lang="en-US" b="1" dirty="0"/>
              <a:t>Power Hierarchies | </a:t>
            </a:r>
            <a:r>
              <a:rPr lang="en-US" b="1" dirty="0">
                <a:solidFill>
                  <a:srgbClr val="2C9AE5"/>
                </a:solidFill>
              </a:rPr>
              <a:t>Who’s got the power?</a:t>
            </a:r>
            <a:endParaRPr lang="en-US" b="1" dirty="0"/>
          </a:p>
          <a:p>
            <a:pPr lvl="1"/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597" y="3006247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Majority Rules</a:t>
            </a:r>
          </a:p>
          <a:p>
            <a:r>
              <a:rPr lang="en-US" b="1" dirty="0" smtClean="0"/>
              <a:t>Money Talks</a:t>
            </a:r>
          </a:p>
          <a:p>
            <a:r>
              <a:rPr lang="en-US" b="1" dirty="0" smtClean="0"/>
              <a:t>Adaptability Talks </a:t>
            </a:r>
          </a:p>
          <a:p>
            <a:r>
              <a:rPr lang="en-US" b="1" dirty="0" smtClean="0"/>
              <a:t>Technology Talks</a:t>
            </a:r>
          </a:p>
          <a:p>
            <a:r>
              <a:rPr lang="en-US" b="1" dirty="0" smtClean="0"/>
              <a:t>Bureaucracy (Top Down Models)</a:t>
            </a:r>
          </a:p>
          <a:p>
            <a:r>
              <a:rPr lang="en-US" b="1" dirty="0" smtClean="0"/>
              <a:t>Hegemony</a:t>
            </a:r>
          </a:p>
        </p:txBody>
      </p:sp>
      <p:pic>
        <p:nvPicPr>
          <p:cNvPr id="4" name="Picture 3" descr="vertical-world-of-hierarchical-bureaucra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43" y="3139934"/>
            <a:ext cx="5253458" cy="29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Race/Ethnicity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6" y="2312473"/>
            <a:ext cx="8473215" cy="566180"/>
          </a:xfrm>
        </p:spPr>
        <p:txBody>
          <a:bodyPr/>
          <a:lstStyle/>
          <a:p>
            <a:pPr marL="349250" lvl="1" indent="0" algn="ctr">
              <a:buNone/>
            </a:pPr>
            <a:r>
              <a:rPr lang="en-US" b="1" dirty="0"/>
              <a:t>Race/Ethnicity | </a:t>
            </a:r>
            <a:r>
              <a:rPr lang="en-US" b="1" dirty="0">
                <a:solidFill>
                  <a:srgbClr val="2C9AE5"/>
                </a:solidFill>
              </a:rPr>
              <a:t>Race matters. </a:t>
            </a:r>
            <a:endParaRPr lang="en-US" b="1" dirty="0"/>
          </a:p>
          <a:p>
            <a:pPr lvl="1"/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597" y="3006247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Race</a:t>
            </a:r>
            <a:r>
              <a:rPr lang="en-US" b="1" dirty="0" smtClean="0"/>
              <a:t>= biological affiliations based on perceived appearance  </a:t>
            </a:r>
          </a:p>
          <a:p>
            <a:r>
              <a:rPr lang="en-US" b="1" dirty="0" smtClean="0"/>
              <a:t>Example: American Indian, Hispanic, White/Caucasian, Black, Asian, etc.</a:t>
            </a:r>
          </a:p>
          <a:p>
            <a:r>
              <a:rPr lang="en-US" b="1" dirty="0" smtClean="0">
                <a:solidFill>
                  <a:srgbClr val="2C9AE5"/>
                </a:solidFill>
              </a:rPr>
              <a:t>Ethnicity</a:t>
            </a:r>
            <a:r>
              <a:rPr lang="en-US" b="1" dirty="0" smtClean="0"/>
              <a:t>= cultural lifestyle and group of practices</a:t>
            </a:r>
          </a:p>
          <a:p>
            <a:r>
              <a:rPr lang="en-US" b="1" dirty="0" smtClean="0"/>
              <a:t>Example: French, Jewish, Korean, Nigerian, Navajo, Mexican, etc. </a:t>
            </a:r>
          </a:p>
        </p:txBody>
      </p:sp>
      <p:pic>
        <p:nvPicPr>
          <p:cNvPr id="6" name="Picture 5" descr="RacialDifferenc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75" y="2878653"/>
            <a:ext cx="3023027" cy="36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1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Language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6" y="2312473"/>
            <a:ext cx="8473215" cy="566180"/>
          </a:xfrm>
        </p:spPr>
        <p:txBody>
          <a:bodyPr/>
          <a:lstStyle/>
          <a:p>
            <a:pPr marL="349250" lvl="1" indent="0" algn="ctr">
              <a:buNone/>
            </a:pPr>
            <a:r>
              <a:rPr lang="en-US" b="1" dirty="0"/>
              <a:t>Language | </a:t>
            </a:r>
            <a:r>
              <a:rPr lang="en-US" b="1" dirty="0">
                <a:solidFill>
                  <a:srgbClr val="2C9AE5"/>
                </a:solidFill>
              </a:rPr>
              <a:t>It’s how you say it and in what language.</a:t>
            </a:r>
            <a:endParaRPr lang="en-US" b="1" dirty="0"/>
          </a:p>
          <a:p>
            <a:pPr lvl="1"/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597" y="3006247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2997" y="2940348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Gendered Languages</a:t>
            </a:r>
          </a:p>
          <a:p>
            <a:r>
              <a:rPr lang="en-US" b="1" dirty="0" smtClean="0"/>
              <a:t>Semantics that vary between languages</a:t>
            </a:r>
          </a:p>
          <a:p>
            <a:r>
              <a:rPr lang="en-US" b="1" dirty="0" smtClean="0"/>
              <a:t>Language barriers</a:t>
            </a:r>
          </a:p>
          <a:p>
            <a:r>
              <a:rPr lang="en-US" b="1" dirty="0" smtClean="0"/>
              <a:t>Connotations (social influences on language)</a:t>
            </a:r>
          </a:p>
          <a:p>
            <a:r>
              <a:rPr lang="en-US" b="1" dirty="0" smtClean="0"/>
              <a:t>Language of powerful countries</a:t>
            </a:r>
          </a:p>
          <a:p>
            <a:r>
              <a:rPr lang="en-US" b="1" dirty="0" smtClean="0"/>
              <a:t>Who is publishing?</a:t>
            </a:r>
          </a:p>
        </p:txBody>
      </p:sp>
      <p:pic>
        <p:nvPicPr>
          <p:cNvPr id="8" name="Picture 7" descr="mother_earth-language-matter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93" y="2913309"/>
            <a:ext cx="3317433" cy="36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Gender/ LGBTQ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6" y="2312473"/>
            <a:ext cx="8473215" cy="566180"/>
          </a:xfrm>
        </p:spPr>
        <p:txBody>
          <a:bodyPr/>
          <a:lstStyle/>
          <a:p>
            <a:pPr marL="349250" lvl="1" indent="0" algn="ctr">
              <a:buNone/>
            </a:pPr>
            <a:r>
              <a:rPr lang="en-US" b="1" dirty="0"/>
              <a:t>Gender | </a:t>
            </a:r>
            <a:r>
              <a:rPr lang="en-US" b="1" dirty="0">
                <a:solidFill>
                  <a:srgbClr val="2C9AE5"/>
                </a:solidFill>
              </a:rPr>
              <a:t>Patriarchy. Feminism. </a:t>
            </a:r>
            <a:endParaRPr lang="en-US" b="1" dirty="0"/>
          </a:p>
          <a:p>
            <a:pPr lvl="1"/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597" y="3006247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2997" y="2940348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Gender= personal identification and life style choice</a:t>
            </a:r>
          </a:p>
          <a:p>
            <a:r>
              <a:rPr lang="en-US" b="1" dirty="0" smtClean="0"/>
              <a:t>Sex= biologically predisposed organs</a:t>
            </a:r>
          </a:p>
          <a:p>
            <a:endParaRPr lang="en-US" b="1" dirty="0" smtClean="0"/>
          </a:p>
        </p:txBody>
      </p:sp>
      <p:pic>
        <p:nvPicPr>
          <p:cNvPr id="4" name="Picture 3" descr="gender_spectrum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18" y="2880515"/>
            <a:ext cx="28575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Perspective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6" y="2312473"/>
            <a:ext cx="8473215" cy="566180"/>
          </a:xfrm>
        </p:spPr>
        <p:txBody>
          <a:bodyPr/>
          <a:lstStyle/>
          <a:p>
            <a:pPr marL="349250" lvl="1" indent="0" algn="ctr">
              <a:buNone/>
            </a:pPr>
            <a:r>
              <a:rPr lang="en-US" b="1" dirty="0"/>
              <a:t>Perspective | </a:t>
            </a:r>
            <a:r>
              <a:rPr lang="en-US" b="1" dirty="0">
                <a:solidFill>
                  <a:srgbClr val="2C9AE5"/>
                </a:solidFill>
              </a:rPr>
              <a:t>Who is the speaker? Hidden agendas?</a:t>
            </a:r>
            <a:endParaRPr lang="en-US" b="1" dirty="0"/>
          </a:p>
          <a:p>
            <a:pPr lvl="1"/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597" y="3006247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2997" y="2940348"/>
            <a:ext cx="3421103" cy="365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Politics (political party affiliations and platform ideologies)</a:t>
            </a:r>
          </a:p>
          <a:p>
            <a:r>
              <a:rPr lang="en-US" b="1" dirty="0" smtClean="0"/>
              <a:t>Religion (religious organizations and doctrines)</a:t>
            </a:r>
          </a:p>
          <a:p>
            <a:r>
              <a:rPr lang="en-US" b="1" dirty="0" smtClean="0"/>
              <a:t>Other (critics, non-traditionalists, etc.)</a:t>
            </a:r>
          </a:p>
          <a:p>
            <a:endParaRPr lang="en-US" b="1" dirty="0" smtClean="0"/>
          </a:p>
        </p:txBody>
      </p:sp>
      <p:pic>
        <p:nvPicPr>
          <p:cNvPr id="6" name="Picture 5" descr="Left-vs-Right-US-Political-Spectrum-us-republican-party-22707903-1415-1022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84" y="3006247"/>
            <a:ext cx="4681017" cy="33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9525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166</TotalTime>
  <Words>614</Words>
  <Application>Microsoft Macintosh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Perception</vt:lpstr>
      <vt:lpstr>Literary Analysis.</vt:lpstr>
      <vt:lpstr>English Major Creed.</vt:lpstr>
      <vt:lpstr>Think Critically. </vt:lpstr>
      <vt:lpstr>Socio-Economic Status</vt:lpstr>
      <vt:lpstr>Power Hierarchies</vt:lpstr>
      <vt:lpstr>Race/Ethnicity</vt:lpstr>
      <vt:lpstr>Language</vt:lpstr>
      <vt:lpstr>Gender/ LGBTQ</vt:lpstr>
      <vt:lpstr>Perspective</vt:lpstr>
      <vt:lpstr>Location &amp; Culture</vt:lpstr>
      <vt:lpstr>Body Language/Insinuations</vt:lpstr>
      <vt:lpstr>Ideologies. </vt:lpstr>
      <vt:lpstr>The Isms. (&amp; Some Aren’t)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Analysis</dc:title>
  <dc:creator>Kaylie Fougerousse</dc:creator>
  <cp:lastModifiedBy>Kaylie Fougerousse</cp:lastModifiedBy>
  <cp:revision>11</cp:revision>
  <dcterms:created xsi:type="dcterms:W3CDTF">2015-08-03T00:50:59Z</dcterms:created>
  <dcterms:modified xsi:type="dcterms:W3CDTF">2016-04-27T03:37:48Z</dcterms:modified>
</cp:coreProperties>
</file>