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60" r:id="rId6"/>
    <p:sldId id="262" r:id="rId7"/>
    <p:sldId id="263" r:id="rId8"/>
    <p:sldId id="261"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104"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B7DC48-0276-FB4F-B5BD-DECE15E707FD}" type="datetimeFigureOut">
              <a:rPr lang="en-US" smtClean="0"/>
              <a:t>12/26/15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26EE-6946-1341-AC1E-86221229B948}"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7DC48-0276-FB4F-B5BD-DECE15E707FD}" type="datetimeFigureOut">
              <a:rPr lang="en-US" smtClean="0"/>
              <a:t>12/26/15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D26EE-6946-1341-AC1E-86221229B948}"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7DC48-0276-FB4F-B5BD-DECE15E707FD}" type="datetimeFigureOut">
              <a:rPr lang="en-US" smtClean="0"/>
              <a:t>12/26/15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D26EE-6946-1341-AC1E-86221229B9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7DC48-0276-FB4F-B5BD-DECE15E707FD}" type="datetimeFigureOut">
              <a:rPr lang="en-US" smtClean="0"/>
              <a:t>12/26/15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D26EE-6946-1341-AC1E-86221229B94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3B7DC48-0276-FB4F-B5BD-DECE15E707FD}" type="datetimeFigureOut">
              <a:rPr lang="en-US" smtClean="0"/>
              <a:t>12/26/15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D26EE-6946-1341-AC1E-86221229B948}"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7DC48-0276-FB4F-B5BD-DECE15E707FD}" type="datetimeFigureOut">
              <a:rPr lang="en-US" smtClean="0"/>
              <a:t>12/26/15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D26EE-6946-1341-AC1E-86221229B948}"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3B7DC48-0276-FB4F-B5BD-DECE15E707FD}" type="datetimeFigureOut">
              <a:rPr lang="en-US" smtClean="0"/>
              <a:t>12/26/15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26EE-6946-1341-AC1E-86221229B94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3B7DC48-0276-FB4F-B5BD-DECE15E707FD}" type="datetimeFigureOut">
              <a:rPr lang="en-US" smtClean="0"/>
              <a:t>12/26/15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26EE-6946-1341-AC1E-86221229B948}"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3B7DC48-0276-FB4F-B5BD-DECE15E707FD}" type="datetimeFigureOut">
              <a:rPr lang="en-US" smtClean="0"/>
              <a:t>12/26/15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26EE-6946-1341-AC1E-86221229B9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33B7DC48-0276-FB4F-B5BD-DECE15E707FD}" type="datetimeFigureOut">
              <a:rPr lang="en-US" smtClean="0"/>
              <a:t>12/26/15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26EE-6946-1341-AC1E-86221229B948}"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33B7DC48-0276-FB4F-B5BD-DECE15E707FD}" type="datetimeFigureOut">
              <a:rPr lang="en-US" smtClean="0"/>
              <a:t>12/26/15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26EE-6946-1341-AC1E-86221229B9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33B7DC48-0276-FB4F-B5BD-DECE15E707FD}" type="datetimeFigureOut">
              <a:rPr lang="en-US" smtClean="0"/>
              <a:t>12/26/15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26EE-6946-1341-AC1E-86221229B948}"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3B7DC48-0276-FB4F-B5BD-DECE15E707FD}" type="datetimeFigureOut">
              <a:rPr lang="en-US" smtClean="0"/>
              <a:t>12/26/15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D26EE-6946-1341-AC1E-86221229B9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3B7DC48-0276-FB4F-B5BD-DECE15E707FD}" type="datetimeFigureOut">
              <a:rPr lang="en-US" smtClean="0"/>
              <a:t>12/26/15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D26EE-6946-1341-AC1E-86221229B9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3B7DC48-0276-FB4F-B5BD-DECE15E707FD}" type="datetimeFigureOut">
              <a:rPr lang="en-US" smtClean="0"/>
              <a:t>12/26/15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D26EE-6946-1341-AC1E-86221229B9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7DC48-0276-FB4F-B5BD-DECE15E707FD}" type="datetimeFigureOut">
              <a:rPr lang="en-US" smtClean="0"/>
              <a:t>12/26/15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D26EE-6946-1341-AC1E-86221229B948}"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33B7DC48-0276-FB4F-B5BD-DECE15E707FD}" type="datetimeFigureOut">
              <a:rPr lang="en-US" smtClean="0"/>
              <a:t>12/26/15</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830D26EE-6946-1341-AC1E-86221229B948}"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113" y="594533"/>
            <a:ext cx="7808976" cy="1088136"/>
          </a:xfrm>
        </p:spPr>
        <p:txBody>
          <a:bodyPr>
            <a:normAutofit/>
          </a:bodyPr>
          <a:lstStyle/>
          <a:p>
            <a:pPr algn="ctr"/>
            <a:r>
              <a:rPr lang="en-US" sz="6000" b="1" dirty="0" smtClean="0"/>
              <a:t>Argumentative Writing</a:t>
            </a:r>
            <a:endParaRPr lang="en-US" sz="6000" b="1" dirty="0"/>
          </a:p>
        </p:txBody>
      </p:sp>
      <p:sp>
        <p:nvSpPr>
          <p:cNvPr id="3" name="Subtitle 2"/>
          <p:cNvSpPr>
            <a:spLocks noGrp="1"/>
          </p:cNvSpPr>
          <p:nvPr>
            <p:ph type="subTitle" idx="1"/>
          </p:nvPr>
        </p:nvSpPr>
        <p:spPr>
          <a:xfrm>
            <a:off x="912736" y="2246836"/>
            <a:ext cx="7754112" cy="484632"/>
          </a:xfrm>
        </p:spPr>
        <p:txBody>
          <a:bodyPr>
            <a:noAutofit/>
          </a:bodyPr>
          <a:lstStyle/>
          <a:p>
            <a:pPr algn="ctr"/>
            <a:r>
              <a:rPr lang="en-US" sz="4400" b="1" dirty="0" smtClean="0">
                <a:solidFill>
                  <a:schemeClr val="tx1">
                    <a:lumMod val="65000"/>
                    <a:lumOff val="35000"/>
                  </a:schemeClr>
                </a:solidFill>
              </a:rPr>
              <a:t>The Art of Rhetoric </a:t>
            </a:r>
            <a:endParaRPr lang="en-US" sz="4400" b="1" dirty="0">
              <a:solidFill>
                <a:schemeClr val="tx1">
                  <a:lumMod val="65000"/>
                  <a:lumOff val="35000"/>
                </a:schemeClr>
              </a:solidFill>
            </a:endParaRPr>
          </a:p>
        </p:txBody>
      </p:sp>
      <p:pic>
        <p:nvPicPr>
          <p:cNvPr id="8" name="Picture 7" descr="mastermind.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441599" y="3046441"/>
            <a:ext cx="6429185" cy="2978855"/>
          </a:xfrm>
          <a:prstGeom prst="rect">
            <a:avLst/>
          </a:prstGeom>
        </p:spPr>
      </p:pic>
    </p:spTree>
    <p:extLst>
      <p:ext uri="{BB962C8B-B14F-4D97-AF65-F5344CB8AC3E}">
        <p14:creationId xmlns:p14="http://schemas.microsoft.com/office/powerpoint/2010/main" val="151820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A2: Fairytale Rivals </a:t>
            </a:r>
            <a:endParaRPr lang="en-US" b="1" dirty="0"/>
          </a:p>
        </p:txBody>
      </p:sp>
      <p:sp>
        <p:nvSpPr>
          <p:cNvPr id="3" name="Content Placeholder 2"/>
          <p:cNvSpPr>
            <a:spLocks noGrp="1"/>
          </p:cNvSpPr>
          <p:nvPr>
            <p:ph idx="1"/>
          </p:nvPr>
        </p:nvSpPr>
        <p:spPr>
          <a:xfrm>
            <a:off x="3664214" y="2133600"/>
            <a:ext cx="5194036" cy="4724400"/>
          </a:xfrm>
        </p:spPr>
        <p:txBody>
          <a:bodyPr>
            <a:normAutofit fontScale="77500" lnSpcReduction="20000"/>
          </a:bodyPr>
          <a:lstStyle/>
          <a:p>
            <a:r>
              <a:rPr lang="en-US" b="1" dirty="0" smtClean="0"/>
              <a:t>Now, your turn. You need to select two Disney “fairytales” and make an argument as to which is the better of the two. You can be creative with this. For instance, maybe you want to compare Snow White to Elsa. </a:t>
            </a:r>
          </a:p>
          <a:p>
            <a:r>
              <a:rPr lang="en-US" b="1" dirty="0" smtClean="0"/>
              <a:t>But here is the catch, because it is my class. You now there will always be a catch. You have to convince the reader why the fairytale you selected has a greater role in literature and society in contemporary society. </a:t>
            </a:r>
          </a:p>
          <a:p>
            <a:r>
              <a:rPr lang="en-US" b="1" dirty="0" smtClean="0"/>
              <a:t>Follow the same format as the A1 Paper. However, this time, you will be using direct quotes from the movies (or the books if applicable). If you find other scholarly work on the fairytales, you can use that as well. JUST REMEMBER to CITE.</a:t>
            </a:r>
            <a:endParaRPr lang="en-US" b="1" dirty="0"/>
          </a:p>
        </p:txBody>
      </p:sp>
      <p:pic>
        <p:nvPicPr>
          <p:cNvPr id="4" name="Picture 3" descr="Fairy-Tales-disney-princess-32784206-500-3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13" y="1925261"/>
            <a:ext cx="3206601" cy="2180489"/>
          </a:xfrm>
          <a:prstGeom prst="rect">
            <a:avLst/>
          </a:prstGeom>
        </p:spPr>
      </p:pic>
      <p:pic>
        <p:nvPicPr>
          <p:cNvPr id="5" name="Picture 4" descr="hqdefault.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57613" y="4233537"/>
            <a:ext cx="3206601" cy="2404951"/>
          </a:xfrm>
          <a:prstGeom prst="rect">
            <a:avLst/>
          </a:prstGeom>
        </p:spPr>
      </p:pic>
    </p:spTree>
    <p:extLst>
      <p:ext uri="{BB962C8B-B14F-4D97-AF65-F5344CB8AC3E}">
        <p14:creationId xmlns:p14="http://schemas.microsoft.com/office/powerpoint/2010/main" val="133639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Persuasive Versus Argumentative</a:t>
            </a:r>
            <a:endParaRPr lang="en-US" b="1" dirty="0"/>
          </a:p>
        </p:txBody>
      </p:sp>
      <p:sp>
        <p:nvSpPr>
          <p:cNvPr id="3" name="Content Placeholder 2"/>
          <p:cNvSpPr>
            <a:spLocks noGrp="1"/>
          </p:cNvSpPr>
          <p:nvPr>
            <p:ph idx="1"/>
          </p:nvPr>
        </p:nvSpPr>
        <p:spPr>
          <a:xfrm>
            <a:off x="3293824" y="2133600"/>
            <a:ext cx="5564426" cy="3992563"/>
          </a:xfrm>
        </p:spPr>
        <p:txBody>
          <a:bodyPr>
            <a:normAutofit fontScale="92500"/>
          </a:bodyPr>
          <a:lstStyle/>
          <a:p>
            <a:r>
              <a:rPr lang="en-US" b="1" dirty="0" smtClean="0"/>
              <a:t>Argumentative includes the </a:t>
            </a:r>
            <a:r>
              <a:rPr lang="en-US" b="1" u="sng" dirty="0" smtClean="0"/>
              <a:t>counterargument</a:t>
            </a:r>
            <a:r>
              <a:rPr lang="en-US" b="1" dirty="0" smtClean="0"/>
              <a:t>.</a:t>
            </a:r>
          </a:p>
          <a:p>
            <a:r>
              <a:rPr lang="en-US" b="1" dirty="0" smtClean="0"/>
              <a:t>Persuasive is just expressing an opinion to try to convince the audience of the presenter’s (speaker, writer, poet, etc.) ideas and thoughts.</a:t>
            </a:r>
          </a:p>
          <a:p>
            <a:r>
              <a:rPr lang="en-US" b="1" dirty="0" smtClean="0"/>
              <a:t>Argumentative is another level. It is trying to convince the audience, but it also takes into consideration what the audience will think and has a comeback ready to go. </a:t>
            </a:r>
            <a:endParaRPr lang="en-US" b="1" dirty="0"/>
          </a:p>
        </p:txBody>
      </p:sp>
      <p:pic>
        <p:nvPicPr>
          <p:cNvPr id="5" name="Picture 4" descr="tumblr_n4bn3vv4bA1tysrc8o1_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46" y="2133600"/>
            <a:ext cx="2797053" cy="4198809"/>
          </a:xfrm>
          <a:prstGeom prst="rect">
            <a:avLst/>
          </a:prstGeom>
        </p:spPr>
      </p:pic>
    </p:spTree>
    <p:extLst>
      <p:ext uri="{BB962C8B-B14F-4D97-AF65-F5344CB8AC3E}">
        <p14:creationId xmlns:p14="http://schemas.microsoft.com/office/powerpoint/2010/main" val="138304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Side Notes…</a:t>
            </a:r>
            <a:endParaRPr lang="en-US" b="1" dirty="0"/>
          </a:p>
        </p:txBody>
      </p:sp>
      <p:sp>
        <p:nvSpPr>
          <p:cNvPr id="3" name="Content Placeholder 2"/>
          <p:cNvSpPr>
            <a:spLocks noGrp="1"/>
          </p:cNvSpPr>
          <p:nvPr>
            <p:ph idx="1"/>
          </p:nvPr>
        </p:nvSpPr>
        <p:spPr>
          <a:xfrm>
            <a:off x="3029260" y="2133600"/>
            <a:ext cx="5828990" cy="3992563"/>
          </a:xfrm>
        </p:spPr>
        <p:txBody>
          <a:bodyPr>
            <a:normAutofit fontScale="85000" lnSpcReduction="10000"/>
          </a:bodyPr>
          <a:lstStyle/>
          <a:p>
            <a:r>
              <a:rPr lang="en-US" b="1" dirty="0"/>
              <a:t>Writing </a:t>
            </a:r>
            <a:r>
              <a:rPr lang="en-US" b="1" dirty="0" smtClean="0"/>
              <a:t>an argumentative paper </a:t>
            </a:r>
            <a:r>
              <a:rPr lang="en-US" b="1" dirty="0"/>
              <a:t>shows me that you have full command on a given subject. </a:t>
            </a:r>
            <a:r>
              <a:rPr lang="en-US" b="1" dirty="0" smtClean="0"/>
              <a:t>It is a research paper on steroids. </a:t>
            </a:r>
            <a:endParaRPr lang="en-US" b="1" dirty="0"/>
          </a:p>
          <a:p>
            <a:r>
              <a:rPr lang="en-US" b="1" dirty="0"/>
              <a:t>When you write </a:t>
            </a:r>
            <a:r>
              <a:rPr lang="en-US" b="1" dirty="0" smtClean="0"/>
              <a:t>an argumentative paper</a:t>
            </a:r>
            <a:r>
              <a:rPr lang="en-US" b="1" dirty="0"/>
              <a:t>, I am looking for your ideas and their relationship to the research that you have included.</a:t>
            </a:r>
          </a:p>
          <a:p>
            <a:r>
              <a:rPr lang="en-US" b="1" dirty="0"/>
              <a:t>Research can be used for </a:t>
            </a:r>
            <a:r>
              <a:rPr lang="en-US" b="1" dirty="0" smtClean="0"/>
              <a:t>many things. </a:t>
            </a:r>
            <a:r>
              <a:rPr lang="en-US" b="1" dirty="0"/>
              <a:t>First, it can be used to show me that you are not alone in your thought process. Secondly, it could show me what scholars and other professionals in the field are saying and how your critical vantage point is different from the proposed research. </a:t>
            </a:r>
          </a:p>
          <a:p>
            <a:endParaRPr lang="en-US" b="1" dirty="0"/>
          </a:p>
        </p:txBody>
      </p:sp>
      <p:pic>
        <p:nvPicPr>
          <p:cNvPr id="4" name="Picture 3" descr="34fff9676cb31ffdf249cec5a7a0c80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42" y="2292358"/>
            <a:ext cx="2533920" cy="3378560"/>
          </a:xfrm>
          <a:prstGeom prst="rect">
            <a:avLst/>
          </a:prstGeom>
        </p:spPr>
      </p:pic>
    </p:spTree>
    <p:extLst>
      <p:ext uri="{BB962C8B-B14F-4D97-AF65-F5344CB8AC3E}">
        <p14:creationId xmlns:p14="http://schemas.microsoft.com/office/powerpoint/2010/main" val="252107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A1: Shakespeare Controversy </a:t>
            </a:r>
            <a:endParaRPr lang="en-US" b="1" dirty="0"/>
          </a:p>
        </p:txBody>
      </p:sp>
      <p:sp>
        <p:nvSpPr>
          <p:cNvPr id="3" name="Content Placeholder 2"/>
          <p:cNvSpPr>
            <a:spLocks noGrp="1"/>
          </p:cNvSpPr>
          <p:nvPr>
            <p:ph idx="1"/>
          </p:nvPr>
        </p:nvSpPr>
        <p:spPr>
          <a:xfrm>
            <a:off x="3452563" y="2133600"/>
            <a:ext cx="5405687" cy="3992563"/>
          </a:xfrm>
        </p:spPr>
        <p:txBody>
          <a:bodyPr>
            <a:normAutofit fontScale="85000" lnSpcReduction="10000"/>
          </a:bodyPr>
          <a:lstStyle/>
          <a:p>
            <a:r>
              <a:rPr lang="en-US" b="1" dirty="0" smtClean="0"/>
              <a:t>You will select a card with either a two (2) or a eight (</a:t>
            </a:r>
            <a:r>
              <a:rPr lang="en-US" b="1" dirty="0"/>
              <a:t>8</a:t>
            </a:r>
            <a:r>
              <a:rPr lang="en-US" b="1" dirty="0" smtClean="0"/>
              <a:t>) on the card. </a:t>
            </a:r>
          </a:p>
          <a:p>
            <a:r>
              <a:rPr lang="en-US" b="1" dirty="0" smtClean="0"/>
              <a:t> Two People: You are writing an argumentative piece that claims Shakespeare was the one and only writer of his tragedies, comedies, and histories.</a:t>
            </a:r>
          </a:p>
          <a:p>
            <a:r>
              <a:rPr lang="en-US" b="1" dirty="0" smtClean="0"/>
              <a:t>Eight People: You are writing an argumentative piece that claims Shakespeare was just a pen name. Therefore, there are at least two (or more) writers of the Shakespearian pieces we study today.</a:t>
            </a:r>
            <a:endParaRPr lang="en-US" b="1" dirty="0"/>
          </a:p>
        </p:txBody>
      </p:sp>
      <p:pic>
        <p:nvPicPr>
          <p:cNvPr id="4" name="Picture 3" descr="shake.gif"/>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2672" y="2270850"/>
            <a:ext cx="2819400" cy="3581400"/>
          </a:xfrm>
          <a:prstGeom prst="rect">
            <a:avLst/>
          </a:prstGeom>
        </p:spPr>
      </p:pic>
    </p:spTree>
    <p:extLst>
      <p:ext uri="{BB962C8B-B14F-4D97-AF65-F5344CB8AC3E}">
        <p14:creationId xmlns:p14="http://schemas.microsoft.com/office/powerpoint/2010/main" val="62776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Comprehensive Overview</a:t>
            </a:r>
            <a:endParaRPr lang="en-US" b="1" dirty="0"/>
          </a:p>
        </p:txBody>
      </p:sp>
      <p:sp>
        <p:nvSpPr>
          <p:cNvPr id="3" name="Content Placeholder 2"/>
          <p:cNvSpPr>
            <a:spLocks noGrp="1"/>
          </p:cNvSpPr>
          <p:nvPr>
            <p:ph idx="1"/>
          </p:nvPr>
        </p:nvSpPr>
        <p:spPr>
          <a:xfrm>
            <a:off x="284163" y="2133600"/>
            <a:ext cx="8574087" cy="4335774"/>
          </a:xfrm>
        </p:spPr>
        <p:txBody>
          <a:bodyPr>
            <a:normAutofit lnSpcReduction="10000"/>
          </a:bodyPr>
          <a:lstStyle/>
          <a:p>
            <a:r>
              <a:rPr lang="en-US" b="1" dirty="0" smtClean="0"/>
              <a:t>At least a one-page paper, single-spaced, MLA format, with a minimum of four paragraphs total. The bibliography (Works Cited Page) will accompany the argumentative paper.</a:t>
            </a:r>
          </a:p>
          <a:p>
            <a:r>
              <a:rPr lang="en-US" b="1" dirty="0" smtClean="0"/>
              <a:t>Introduction (with hook and complex thesis sentence employing both a dependent and independent clause). </a:t>
            </a:r>
          </a:p>
          <a:p>
            <a:r>
              <a:rPr lang="en-US" b="1" dirty="0" smtClean="0"/>
              <a:t>Two Body Paragraphs: One will present your claim and assigned viewpoint. The other will present the counterargument.</a:t>
            </a:r>
          </a:p>
          <a:p>
            <a:r>
              <a:rPr lang="en-US" b="1" dirty="0" smtClean="0"/>
              <a:t>Conclusion (with a recap and restatement of the thesis in a new way). </a:t>
            </a:r>
          </a:p>
        </p:txBody>
      </p:sp>
    </p:spTree>
    <p:extLst>
      <p:ext uri="{BB962C8B-B14F-4D97-AF65-F5344CB8AC3E}">
        <p14:creationId xmlns:p14="http://schemas.microsoft.com/office/powerpoint/2010/main" val="121839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BP1: The Argument </a:t>
            </a:r>
            <a:endParaRPr lang="en-US" b="1" dirty="0"/>
          </a:p>
        </p:txBody>
      </p:sp>
      <p:sp>
        <p:nvSpPr>
          <p:cNvPr id="3" name="Content Placeholder 2"/>
          <p:cNvSpPr>
            <a:spLocks noGrp="1"/>
          </p:cNvSpPr>
          <p:nvPr>
            <p:ph idx="1"/>
          </p:nvPr>
        </p:nvSpPr>
        <p:spPr>
          <a:xfrm>
            <a:off x="820150" y="2137201"/>
            <a:ext cx="7588342" cy="3992563"/>
          </a:xfrm>
        </p:spPr>
        <p:txBody>
          <a:bodyPr>
            <a:normAutofit fontScale="85000" lnSpcReduction="20000"/>
          </a:bodyPr>
          <a:lstStyle/>
          <a:p>
            <a:r>
              <a:rPr lang="en-US" b="1" dirty="0" smtClean="0"/>
              <a:t>Group Two People: Shakespeare One &amp; Only</a:t>
            </a:r>
          </a:p>
          <a:p>
            <a:r>
              <a:rPr lang="en-US" b="1" dirty="0" smtClean="0"/>
              <a:t>Group Eight People: Shakespeare Pen Name</a:t>
            </a:r>
          </a:p>
          <a:p>
            <a:r>
              <a:rPr lang="en-US" b="1" dirty="0" smtClean="0"/>
              <a:t>Topic Sentence (one sentence)</a:t>
            </a:r>
          </a:p>
          <a:p>
            <a:r>
              <a:rPr lang="en-US" b="1" dirty="0" smtClean="0"/>
              <a:t>Elaboration (one to three sentences)</a:t>
            </a:r>
          </a:p>
          <a:p>
            <a:r>
              <a:rPr lang="en-US" b="1" dirty="0" smtClean="0"/>
              <a:t>Textual Support (QUOTE)</a:t>
            </a:r>
          </a:p>
          <a:p>
            <a:r>
              <a:rPr lang="en-US" b="1" dirty="0" smtClean="0"/>
              <a:t>MLA In-Text CITATION</a:t>
            </a:r>
          </a:p>
          <a:p>
            <a:r>
              <a:rPr lang="en-US" b="1" dirty="0" smtClean="0"/>
              <a:t>Explanation (three or more sentences)</a:t>
            </a:r>
          </a:p>
          <a:p>
            <a:r>
              <a:rPr lang="en-US" b="1" dirty="0" smtClean="0"/>
              <a:t>Concluding Sentence (one sentence)</a:t>
            </a:r>
            <a:endParaRPr lang="en-US" b="1" dirty="0"/>
          </a:p>
        </p:txBody>
      </p:sp>
    </p:spTree>
    <p:extLst>
      <p:ext uri="{BB962C8B-B14F-4D97-AF65-F5344CB8AC3E}">
        <p14:creationId xmlns:p14="http://schemas.microsoft.com/office/powerpoint/2010/main" val="103665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BP2: The Counterargument</a:t>
            </a:r>
            <a:endParaRPr lang="en-US" b="1" dirty="0"/>
          </a:p>
        </p:txBody>
      </p:sp>
      <p:sp>
        <p:nvSpPr>
          <p:cNvPr id="3" name="Content Placeholder 2"/>
          <p:cNvSpPr>
            <a:spLocks noGrp="1"/>
          </p:cNvSpPr>
          <p:nvPr>
            <p:ph idx="1"/>
          </p:nvPr>
        </p:nvSpPr>
        <p:spPr>
          <a:xfrm>
            <a:off x="820150" y="2137201"/>
            <a:ext cx="7588342" cy="3992563"/>
          </a:xfrm>
        </p:spPr>
        <p:txBody>
          <a:bodyPr>
            <a:normAutofit fontScale="77500" lnSpcReduction="20000"/>
          </a:bodyPr>
          <a:lstStyle/>
          <a:p>
            <a:r>
              <a:rPr lang="en-US" b="1" dirty="0" smtClean="0"/>
              <a:t>Group Two People: </a:t>
            </a:r>
            <a:r>
              <a:rPr lang="en-US" b="1" dirty="0"/>
              <a:t>Shakespeare Pen </a:t>
            </a:r>
            <a:r>
              <a:rPr lang="en-US" b="1" dirty="0" smtClean="0"/>
              <a:t>Name &amp; Why That is WRONG</a:t>
            </a:r>
          </a:p>
          <a:p>
            <a:r>
              <a:rPr lang="en-US" b="1" dirty="0" smtClean="0"/>
              <a:t>Group Eight People: </a:t>
            </a:r>
            <a:r>
              <a:rPr lang="en-US" b="1" dirty="0"/>
              <a:t>Shakespeare One &amp; </a:t>
            </a:r>
            <a:r>
              <a:rPr lang="en-US" b="1" dirty="0" smtClean="0"/>
              <a:t>Only &amp; Why That is WRONG</a:t>
            </a:r>
            <a:endParaRPr lang="en-US" b="1" dirty="0"/>
          </a:p>
          <a:p>
            <a:r>
              <a:rPr lang="en-US" b="1" dirty="0" smtClean="0"/>
              <a:t>Topic Sentence (one sentence)</a:t>
            </a:r>
          </a:p>
          <a:p>
            <a:r>
              <a:rPr lang="en-US" b="1" dirty="0" smtClean="0"/>
              <a:t>Elaboration (one to three sentences)</a:t>
            </a:r>
          </a:p>
          <a:p>
            <a:r>
              <a:rPr lang="en-US" b="1" dirty="0" smtClean="0"/>
              <a:t>Textual Support (QUOTE)</a:t>
            </a:r>
          </a:p>
          <a:p>
            <a:r>
              <a:rPr lang="en-US" b="1" dirty="0" smtClean="0"/>
              <a:t>MLA In-Text CITATION</a:t>
            </a:r>
          </a:p>
          <a:p>
            <a:r>
              <a:rPr lang="en-US" b="1" dirty="0" smtClean="0"/>
              <a:t>Explanation (three or more sentences)</a:t>
            </a:r>
          </a:p>
          <a:p>
            <a:r>
              <a:rPr lang="en-US" b="1" dirty="0" smtClean="0"/>
              <a:t>Concluding Sentence (one sentence)</a:t>
            </a:r>
            <a:endParaRPr lang="en-US" b="1" dirty="0"/>
          </a:p>
        </p:txBody>
      </p:sp>
    </p:spTree>
    <p:extLst>
      <p:ext uri="{BB962C8B-B14F-4D97-AF65-F5344CB8AC3E}">
        <p14:creationId xmlns:p14="http://schemas.microsoft.com/office/powerpoint/2010/main" val="157965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Introduction</a:t>
            </a:r>
            <a:endParaRPr lang="en-US" b="1" dirty="0"/>
          </a:p>
        </p:txBody>
      </p:sp>
      <p:sp>
        <p:nvSpPr>
          <p:cNvPr id="3" name="Content Placeholder 2"/>
          <p:cNvSpPr>
            <a:spLocks noGrp="1"/>
          </p:cNvSpPr>
          <p:nvPr>
            <p:ph idx="1"/>
          </p:nvPr>
        </p:nvSpPr>
        <p:spPr>
          <a:xfrm>
            <a:off x="3703899" y="2133600"/>
            <a:ext cx="5154351" cy="3992563"/>
          </a:xfrm>
        </p:spPr>
        <p:txBody>
          <a:bodyPr/>
          <a:lstStyle/>
          <a:p>
            <a:r>
              <a:rPr lang="en-US" b="1" dirty="0" smtClean="0"/>
              <a:t>Please select at least one of the following:</a:t>
            </a:r>
          </a:p>
          <a:p>
            <a:r>
              <a:rPr lang="en-US" b="1" dirty="0" smtClean="0"/>
              <a:t>1. Anecdote or analogy</a:t>
            </a:r>
          </a:p>
          <a:p>
            <a:r>
              <a:rPr lang="en-US" b="1" dirty="0" smtClean="0"/>
              <a:t>2. Rhetorical Question</a:t>
            </a:r>
          </a:p>
          <a:p>
            <a:r>
              <a:rPr lang="en-US" b="1" dirty="0" smtClean="0"/>
              <a:t>3. Fact or Statistic </a:t>
            </a:r>
          </a:p>
          <a:p>
            <a:r>
              <a:rPr lang="en-US" b="1" dirty="0" smtClean="0"/>
              <a:t>ELABORATE A BIT</a:t>
            </a:r>
          </a:p>
          <a:p>
            <a:r>
              <a:rPr lang="en-US" b="1" dirty="0" smtClean="0"/>
              <a:t>WRITE the Thesis Statement</a:t>
            </a:r>
            <a:endParaRPr lang="en-US" b="1" dirty="0"/>
          </a:p>
        </p:txBody>
      </p:sp>
      <p:pic>
        <p:nvPicPr>
          <p:cNvPr id="4" name="Picture 3" descr="Start-Line.jp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14324" y="2337478"/>
            <a:ext cx="2524212" cy="3788685"/>
          </a:xfrm>
          <a:prstGeom prst="rect">
            <a:avLst/>
          </a:prstGeom>
        </p:spPr>
      </p:pic>
    </p:spTree>
    <p:extLst>
      <p:ext uri="{BB962C8B-B14F-4D97-AF65-F5344CB8AC3E}">
        <p14:creationId xmlns:p14="http://schemas.microsoft.com/office/powerpoint/2010/main" val="47551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Conclusion</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Integrate something of relevance. For example, the celebration of Shakespeare, hip-hop and Shakespeare, the influence of Shakespeare in Western education systems, the influence of Shakespeare in literary history, etc. THIS IS THE TAKEAWAY.</a:t>
            </a:r>
          </a:p>
          <a:p>
            <a:r>
              <a:rPr lang="en-US" b="1" dirty="0" smtClean="0"/>
              <a:t>Restate your position. Retouch on the counterargument. Write a CALL TO ACTION of sorts… For example, if we continue to study Shakespeare in American classrooms, it is pivotal to acknowledge the controversy behind his name and the potential role of de </a:t>
            </a:r>
            <a:r>
              <a:rPr lang="en-US" b="1" dirty="0" err="1" smtClean="0"/>
              <a:t>Vere</a:t>
            </a:r>
            <a:r>
              <a:rPr lang="en-US" b="1" dirty="0"/>
              <a:t> </a:t>
            </a:r>
            <a:r>
              <a:rPr lang="en-US" b="1" dirty="0" smtClean="0"/>
              <a:t>in the vast richness of Shakespearian literature.</a:t>
            </a:r>
            <a:endParaRPr lang="en-US" b="1" dirty="0"/>
          </a:p>
        </p:txBody>
      </p:sp>
    </p:spTree>
    <p:extLst>
      <p:ext uri="{BB962C8B-B14F-4D97-AF65-F5344CB8AC3E}">
        <p14:creationId xmlns:p14="http://schemas.microsoft.com/office/powerpoint/2010/main" val="474715211"/>
      </p:ext>
    </p:extLst>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59</TotalTime>
  <Words>767</Words>
  <Application>Microsoft Macintosh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Spectrum</vt:lpstr>
      <vt:lpstr>Argumentative Writing</vt:lpstr>
      <vt:lpstr>Persuasive Versus Argumentative</vt:lpstr>
      <vt:lpstr>Some Side Notes…</vt:lpstr>
      <vt:lpstr>A1: Shakespeare Controversy </vt:lpstr>
      <vt:lpstr>Comprehensive Overview</vt:lpstr>
      <vt:lpstr>BP1: The Argument </vt:lpstr>
      <vt:lpstr>BP2: The Counterargument</vt:lpstr>
      <vt:lpstr>The Introduction</vt:lpstr>
      <vt:lpstr>The Conclusion</vt:lpstr>
      <vt:lpstr>A2: Fairytale Rivals </vt:lpstr>
    </vt:vector>
  </TitlesOfParts>
  <Company>Indiana Unversity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Argumentative Writing</dc:title>
  <dc:creator>Kaylie Fougerousse</dc:creator>
  <cp:lastModifiedBy>Kaylie Fougerousse</cp:lastModifiedBy>
  <cp:revision>14</cp:revision>
  <dcterms:created xsi:type="dcterms:W3CDTF">2015-12-27T04:41:02Z</dcterms:created>
  <dcterms:modified xsi:type="dcterms:W3CDTF">2015-12-27T05:40:18Z</dcterms:modified>
</cp:coreProperties>
</file>