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04" y="-6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32DB-EEBF-B048-9FB2-16AF9B4787EF}" type="datetimeFigureOut">
              <a:rPr lang="en-US" smtClean="0"/>
              <a:t>3/13/16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630FFEBC-979F-EC4F-95F5-AFD70222D5D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32DB-EEBF-B048-9FB2-16AF9B4787EF}" type="datetimeFigureOut">
              <a:rPr lang="en-US" smtClean="0"/>
              <a:t>3/13/16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FEBC-979F-EC4F-95F5-AFD70222D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32DB-EEBF-B048-9FB2-16AF9B4787EF}" type="datetimeFigureOut">
              <a:rPr lang="en-US" smtClean="0"/>
              <a:t>3/13/16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FEBC-979F-EC4F-95F5-AFD70222D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32DB-EEBF-B048-9FB2-16AF9B4787EF}" type="datetimeFigureOut">
              <a:rPr lang="en-US" smtClean="0"/>
              <a:t>3/13/16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FEBC-979F-EC4F-95F5-AFD70222D5D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32DB-EEBF-B048-9FB2-16AF9B4787EF}" type="datetimeFigureOut">
              <a:rPr lang="en-US" smtClean="0"/>
              <a:t>3/13/16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FEBC-979F-EC4F-95F5-AFD70222D5D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32DB-EEBF-B048-9FB2-16AF9B4787EF}" type="datetimeFigureOut">
              <a:rPr lang="en-US" smtClean="0"/>
              <a:t>3/13/16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FEBC-979F-EC4F-95F5-AFD70222D5D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32DB-EEBF-B048-9FB2-16AF9B4787EF}" type="datetimeFigureOut">
              <a:rPr lang="en-US" smtClean="0"/>
              <a:t>3/13/16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FEBC-979F-EC4F-95F5-AFD70222D5D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32DB-EEBF-B048-9FB2-16AF9B4787EF}" type="datetimeFigureOut">
              <a:rPr lang="en-US" smtClean="0"/>
              <a:t>3/13/16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FEBC-979F-EC4F-95F5-AFD70222D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32DB-EEBF-B048-9FB2-16AF9B4787EF}" type="datetimeFigureOut">
              <a:rPr lang="en-US" smtClean="0"/>
              <a:t>3/13/16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FEBC-979F-EC4F-95F5-AFD70222D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32DB-EEBF-B048-9FB2-16AF9B4787EF}" type="datetimeFigureOut">
              <a:rPr lang="en-US" smtClean="0"/>
              <a:t>3/13/16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FEBC-979F-EC4F-95F5-AFD70222D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32DB-EEBF-B048-9FB2-16AF9B4787EF}" type="datetimeFigureOut">
              <a:rPr lang="en-US" smtClean="0"/>
              <a:t>3/13/16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630FFEBC-979F-EC4F-95F5-AFD70222D5D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09B32DB-EEBF-B048-9FB2-16AF9B4787EF}" type="datetimeFigureOut">
              <a:rPr lang="en-US" smtClean="0"/>
              <a:t>3/13/16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630FFEBC-979F-EC4F-95F5-AFD70222D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32DB-EEBF-B048-9FB2-16AF9B4787EF}" type="datetimeFigureOut">
              <a:rPr lang="en-US" smtClean="0"/>
              <a:t>3/13/16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630FFEBC-979F-EC4F-95F5-AFD70222D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32DB-EEBF-B048-9FB2-16AF9B4787EF}" type="datetimeFigureOut">
              <a:rPr lang="en-US" smtClean="0"/>
              <a:t>3/13/16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30FFEBC-979F-EC4F-95F5-AFD70222D5D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32DB-EEBF-B048-9FB2-16AF9B4787EF}" type="datetimeFigureOut">
              <a:rPr lang="en-US" smtClean="0"/>
              <a:t>3/13/16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630FFEBC-979F-EC4F-95F5-AFD70222D5D5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32DB-EEBF-B048-9FB2-16AF9B4787EF}" type="datetimeFigureOut">
              <a:rPr lang="en-US" smtClean="0"/>
              <a:t>3/13/16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630FFEBC-979F-EC4F-95F5-AFD70222D5D5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32DB-EEBF-B048-9FB2-16AF9B4787EF}" type="datetimeFigureOut">
              <a:rPr lang="en-US" smtClean="0"/>
              <a:t>3/13/16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FEBC-979F-EC4F-95F5-AFD70222D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09B32DB-EEBF-B048-9FB2-16AF9B4787EF}" type="datetimeFigureOut">
              <a:rPr lang="en-US" smtClean="0"/>
              <a:t>3/13/16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630FFEBC-979F-EC4F-95F5-AFD70222D5D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2535519"/>
          </a:xfrm>
        </p:spPr>
        <p:txBody>
          <a:bodyPr/>
          <a:lstStyle/>
          <a:p>
            <a:r>
              <a:rPr lang="en-US" b="1" u="sng" dirty="0" smtClean="0"/>
              <a:t>The Odyssey </a:t>
            </a:r>
            <a:r>
              <a:rPr lang="en-US" b="1" dirty="0" smtClean="0"/>
              <a:t>Literary Terms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4450976"/>
            <a:ext cx="3273552" cy="530352"/>
          </a:xfrm>
        </p:spPr>
        <p:txBody>
          <a:bodyPr/>
          <a:lstStyle/>
          <a:p>
            <a:r>
              <a:rPr lang="en-US" dirty="0" smtClean="0"/>
              <a:t>English 9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2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733" y="685800"/>
            <a:ext cx="7801505" cy="886968"/>
          </a:xfrm>
        </p:spPr>
        <p:txBody>
          <a:bodyPr/>
          <a:lstStyle/>
          <a:p>
            <a:pPr algn="ctr"/>
            <a:r>
              <a:rPr lang="en-US" sz="6600" b="1" dirty="0" err="1" smtClean="0"/>
              <a:t>Peripeteia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5333" y="2760133"/>
            <a:ext cx="5920269" cy="3366030"/>
          </a:xfrm>
        </p:spPr>
        <p:txBody>
          <a:bodyPr>
            <a:normAutofit/>
          </a:bodyPr>
          <a:lstStyle/>
          <a:p>
            <a:r>
              <a:rPr lang="en-US" sz="3600" dirty="0"/>
              <a:t>a sudden reversal of fortune or change in circumstances, especially in reference to fictional narrative.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22400" y="59944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079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685800"/>
            <a:ext cx="7869238" cy="886968"/>
          </a:xfrm>
        </p:spPr>
        <p:txBody>
          <a:bodyPr/>
          <a:lstStyle/>
          <a:p>
            <a:pPr algn="ctr"/>
            <a:r>
              <a:rPr lang="en-US" sz="6600" b="1" dirty="0" smtClean="0"/>
              <a:t>Homeric Simile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6933" y="2020888"/>
            <a:ext cx="5818669" cy="4105275"/>
          </a:xfrm>
        </p:spPr>
        <p:txBody>
          <a:bodyPr>
            <a:normAutofit/>
          </a:bodyPr>
          <a:lstStyle/>
          <a:p>
            <a:r>
              <a:rPr lang="en-US" sz="3600" dirty="0"/>
              <a:t>also called an epic </a:t>
            </a:r>
            <a:r>
              <a:rPr lang="en-US" sz="3600" b="1" dirty="0"/>
              <a:t>simile</a:t>
            </a:r>
            <a:r>
              <a:rPr lang="en-US" sz="3600" dirty="0"/>
              <a:t> is a detailed comparison in the form of a </a:t>
            </a:r>
            <a:r>
              <a:rPr lang="en-US" sz="3600" b="1" dirty="0"/>
              <a:t>simile</a:t>
            </a:r>
            <a:r>
              <a:rPr lang="en-US" sz="3600" dirty="0"/>
              <a:t> that is many lines in length.</a:t>
            </a:r>
          </a:p>
        </p:txBody>
      </p:sp>
    </p:spTree>
    <p:extLst>
      <p:ext uri="{BB962C8B-B14F-4D97-AF65-F5344CB8AC3E}">
        <p14:creationId xmlns:p14="http://schemas.microsoft.com/office/powerpoint/2010/main" val="1295019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533" y="685800"/>
            <a:ext cx="7750705" cy="886968"/>
          </a:xfrm>
        </p:spPr>
        <p:txBody>
          <a:bodyPr/>
          <a:lstStyle/>
          <a:p>
            <a:pPr algn="ctr"/>
            <a:r>
              <a:rPr lang="en-US" sz="6600" b="1" dirty="0" smtClean="0"/>
              <a:t>Dramatic Irony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9200" y="2020888"/>
            <a:ext cx="6197600" cy="4105275"/>
          </a:xfrm>
        </p:spPr>
        <p:txBody>
          <a:bodyPr>
            <a:normAutofit/>
          </a:bodyPr>
          <a:lstStyle/>
          <a:p>
            <a:r>
              <a:rPr lang="en-US" sz="3600" dirty="0"/>
              <a:t>A literary device by which the audience's or reader's understanding of events or individuals in a work surpasses that of its characters.</a:t>
            </a:r>
          </a:p>
        </p:txBody>
      </p:sp>
    </p:spTree>
    <p:extLst>
      <p:ext uri="{BB962C8B-B14F-4D97-AF65-F5344CB8AC3E}">
        <p14:creationId xmlns:p14="http://schemas.microsoft.com/office/powerpoint/2010/main" val="941066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667" y="685800"/>
            <a:ext cx="7784571" cy="886968"/>
          </a:xfrm>
        </p:spPr>
        <p:txBody>
          <a:bodyPr/>
          <a:lstStyle/>
          <a:p>
            <a:pPr algn="ctr"/>
            <a:r>
              <a:rPr lang="en-US" sz="6600" b="1" dirty="0" smtClean="0"/>
              <a:t>Catharsis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5333" y="2020888"/>
            <a:ext cx="5920269" cy="4105275"/>
          </a:xfrm>
        </p:spPr>
        <p:txBody>
          <a:bodyPr>
            <a:normAutofit/>
          </a:bodyPr>
          <a:lstStyle/>
          <a:p>
            <a:r>
              <a:rPr lang="en-US" sz="3600" dirty="0"/>
              <a:t>is an emotional discharge through which one can achieve a state of </a:t>
            </a:r>
            <a:r>
              <a:rPr lang="en-US" sz="3600" dirty="0" smtClean="0"/>
              <a:t>moral or spiritual renewal or achieve a state of liberation from anxiety and stress.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82844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3" y="685800"/>
            <a:ext cx="7953905" cy="886968"/>
          </a:xfrm>
        </p:spPr>
        <p:txBody>
          <a:bodyPr/>
          <a:lstStyle/>
          <a:p>
            <a:pPr algn="ctr"/>
            <a:r>
              <a:rPr lang="en-US" sz="6600" b="1" dirty="0" smtClean="0"/>
              <a:t>Hubris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2400" y="2912533"/>
            <a:ext cx="5683202" cy="321363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Excessive pride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29827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133" y="685800"/>
            <a:ext cx="7649105" cy="886968"/>
          </a:xfrm>
        </p:spPr>
        <p:txBody>
          <a:bodyPr/>
          <a:lstStyle/>
          <a:p>
            <a:pPr algn="ctr"/>
            <a:r>
              <a:rPr lang="en-US" sz="6600" b="1" dirty="0" err="1" smtClean="0"/>
              <a:t>Anagnorisis</a:t>
            </a:r>
            <a:r>
              <a:rPr lang="en-US" sz="6600" b="1" dirty="0" smtClean="0"/>
              <a:t> 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1600" y="2269067"/>
            <a:ext cx="5734002" cy="3857096"/>
          </a:xfrm>
        </p:spPr>
        <p:txBody>
          <a:bodyPr>
            <a:normAutofit/>
          </a:bodyPr>
          <a:lstStyle/>
          <a:p>
            <a:r>
              <a:rPr lang="en-US" sz="3600" dirty="0"/>
              <a:t>(Greek: “recognition”), in a </a:t>
            </a:r>
            <a:r>
              <a:rPr lang="en-US" sz="3600" b="1" dirty="0"/>
              <a:t>literary</a:t>
            </a:r>
            <a:r>
              <a:rPr lang="en-US" sz="3600" dirty="0"/>
              <a:t> work, the startling discovery that produces a change from ignorance to knowledge. </a:t>
            </a:r>
          </a:p>
        </p:txBody>
      </p:sp>
    </p:spTree>
    <p:extLst>
      <p:ext uri="{BB962C8B-B14F-4D97-AF65-F5344CB8AC3E}">
        <p14:creationId xmlns:p14="http://schemas.microsoft.com/office/powerpoint/2010/main" val="4200257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667" y="685800"/>
            <a:ext cx="7784571" cy="886968"/>
          </a:xfrm>
        </p:spPr>
        <p:txBody>
          <a:bodyPr/>
          <a:lstStyle/>
          <a:p>
            <a:pPr algn="ctr"/>
            <a:r>
              <a:rPr lang="en-US" sz="6600" b="1" dirty="0" smtClean="0"/>
              <a:t>Epithet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7733" y="2489200"/>
            <a:ext cx="5767869" cy="3636963"/>
          </a:xfrm>
        </p:spPr>
        <p:txBody>
          <a:bodyPr>
            <a:normAutofit/>
          </a:bodyPr>
          <a:lstStyle/>
          <a:p>
            <a:r>
              <a:rPr lang="en-US" sz="3600" dirty="0"/>
              <a:t>an adjective or descriptive phrase expressing a quality characteristic of the person or thing mentioned.</a:t>
            </a:r>
          </a:p>
        </p:txBody>
      </p:sp>
    </p:spTree>
    <p:extLst>
      <p:ext uri="{BB962C8B-B14F-4D97-AF65-F5344CB8AC3E}">
        <p14:creationId xmlns:p14="http://schemas.microsoft.com/office/powerpoint/2010/main" val="203042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399" y="922866"/>
            <a:ext cx="8297333" cy="1464733"/>
          </a:xfrm>
        </p:spPr>
        <p:txBody>
          <a:bodyPr/>
          <a:lstStyle/>
          <a:p>
            <a:pPr algn="ctr"/>
            <a:r>
              <a:rPr lang="en-US" sz="6600" b="1" dirty="0" smtClean="0"/>
              <a:t>Surprise/Disguise Motif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2400" y="2929467"/>
            <a:ext cx="5683202" cy="3196696"/>
          </a:xfrm>
        </p:spPr>
        <p:txBody>
          <a:bodyPr>
            <a:normAutofit/>
          </a:bodyPr>
          <a:lstStyle/>
          <a:p>
            <a:r>
              <a:rPr lang="en-US" sz="3600" dirty="0"/>
              <a:t>an object or idea that repeats itself throughout a literary work</a:t>
            </a:r>
            <a:r>
              <a:rPr lang="en-US" sz="3600" dirty="0" smtClean="0"/>
              <a:t>. In this case, a disguise.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1184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733" y="685800"/>
            <a:ext cx="8055505" cy="886968"/>
          </a:xfrm>
        </p:spPr>
        <p:txBody>
          <a:bodyPr/>
          <a:lstStyle/>
          <a:p>
            <a:pPr algn="ctr"/>
            <a:r>
              <a:rPr lang="en-US" sz="6600" b="1" dirty="0" smtClean="0"/>
              <a:t>Hamartia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4800" y="3081867"/>
            <a:ext cx="5530802" cy="3044296"/>
          </a:xfrm>
        </p:spPr>
        <p:txBody>
          <a:bodyPr>
            <a:normAutofit/>
          </a:bodyPr>
          <a:lstStyle/>
          <a:p>
            <a:r>
              <a:rPr lang="en-US" sz="3600" dirty="0"/>
              <a:t>a fatal flaw leading to the downfall of a tragic hero or heroine.</a:t>
            </a:r>
          </a:p>
        </p:txBody>
      </p:sp>
    </p:spTree>
    <p:extLst>
      <p:ext uri="{BB962C8B-B14F-4D97-AF65-F5344CB8AC3E}">
        <p14:creationId xmlns:p14="http://schemas.microsoft.com/office/powerpoint/2010/main" val="3126485557"/>
      </p:ext>
    </p:extLst>
  </p:cSld>
  <p:clrMapOvr>
    <a:masterClrMapping/>
  </p:clrMapOvr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407</TotalTime>
  <Words>185</Words>
  <Application>Microsoft Macintosh PowerPoint</Application>
  <PresentationFormat>On-screen Show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Inspiration</vt:lpstr>
      <vt:lpstr>The Odyssey Literary Terms</vt:lpstr>
      <vt:lpstr>Homeric Simile</vt:lpstr>
      <vt:lpstr>Dramatic Irony</vt:lpstr>
      <vt:lpstr>Catharsis</vt:lpstr>
      <vt:lpstr>Hubris</vt:lpstr>
      <vt:lpstr>Anagnorisis </vt:lpstr>
      <vt:lpstr>Epithet</vt:lpstr>
      <vt:lpstr>Surprise/Disguise Motif</vt:lpstr>
      <vt:lpstr>Hamartia</vt:lpstr>
      <vt:lpstr>Peripeteia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Kaylie</dc:creator>
  <cp:lastModifiedBy>Kaylie Fougerousse</cp:lastModifiedBy>
  <cp:revision>6</cp:revision>
  <dcterms:created xsi:type="dcterms:W3CDTF">2016-03-03T13:20:08Z</dcterms:created>
  <dcterms:modified xsi:type="dcterms:W3CDTF">2016-03-14T03:00:43Z</dcterms:modified>
</cp:coreProperties>
</file>