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6" r:id="rId4"/>
    <p:sldId id="259" r:id="rId5"/>
    <p:sldId id="264" r:id="rId6"/>
    <p:sldId id="258" r:id="rId7"/>
    <p:sldId id="260" r:id="rId8"/>
    <p:sldId id="261" r:id="rId9"/>
    <p:sldId id="262" r:id="rId10"/>
    <p:sldId id="263" r:id="rId11"/>
    <p:sldId id="268" r:id="rId12"/>
    <p:sldId id="267" r:id="rId13"/>
    <p:sldId id="269" r:id="rId14"/>
    <p:sldId id="270" r:id="rId15"/>
    <p:sldId id="271" r:id="rId16"/>
    <p:sldId id="272" r:id="rId17"/>
    <p:sldId id="26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0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A1629B-C23C-2D44-9C4F-776BA57B7021}" type="datetimeFigureOut">
              <a:rPr lang="en-US" smtClean="0"/>
              <a:t>11/22/15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ACA74-62CB-9A44-960C-9AA9D715EA83}" type="slidenum">
              <a:rPr lang="en-US" smtClean="0"/>
              <a:t>‹#›</a:t>
            </a:fld>
            <a:endParaRPr lang="en-US"/>
          </a:p>
        </p:txBody>
      </p:sp>
    </p:spTree>
    <p:extLst>
      <p:ext uri="{BB962C8B-B14F-4D97-AF65-F5344CB8AC3E}">
        <p14:creationId xmlns:p14="http://schemas.microsoft.com/office/powerpoint/2010/main" val="248192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1629B-C23C-2D44-9C4F-776BA57B7021}" type="datetimeFigureOut">
              <a:rPr lang="en-US" smtClean="0"/>
              <a:t>11/22/15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ACA74-62CB-9A44-960C-9AA9D715EA83}" type="slidenum">
              <a:rPr lang="en-US" smtClean="0"/>
              <a:t>‹#›</a:t>
            </a:fld>
            <a:endParaRPr lang="en-US"/>
          </a:p>
        </p:txBody>
      </p:sp>
    </p:spTree>
    <p:extLst>
      <p:ext uri="{BB962C8B-B14F-4D97-AF65-F5344CB8AC3E}">
        <p14:creationId xmlns:p14="http://schemas.microsoft.com/office/powerpoint/2010/main" val="1972525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1629B-C23C-2D44-9C4F-776BA57B7021}" type="datetimeFigureOut">
              <a:rPr lang="en-US" smtClean="0"/>
              <a:t>11/22/15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ACA74-62CB-9A44-960C-9AA9D715EA83}" type="slidenum">
              <a:rPr lang="en-US" smtClean="0"/>
              <a:t>‹#›</a:t>
            </a:fld>
            <a:endParaRPr lang="en-US"/>
          </a:p>
        </p:txBody>
      </p:sp>
    </p:spTree>
    <p:extLst>
      <p:ext uri="{BB962C8B-B14F-4D97-AF65-F5344CB8AC3E}">
        <p14:creationId xmlns:p14="http://schemas.microsoft.com/office/powerpoint/2010/main" val="174415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1629B-C23C-2D44-9C4F-776BA57B7021}" type="datetimeFigureOut">
              <a:rPr lang="en-US" smtClean="0"/>
              <a:t>11/22/15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ACA74-62CB-9A44-960C-9AA9D715EA83}" type="slidenum">
              <a:rPr lang="en-US" smtClean="0"/>
              <a:t>‹#›</a:t>
            </a:fld>
            <a:endParaRPr lang="en-US"/>
          </a:p>
        </p:txBody>
      </p:sp>
    </p:spTree>
    <p:extLst>
      <p:ext uri="{BB962C8B-B14F-4D97-AF65-F5344CB8AC3E}">
        <p14:creationId xmlns:p14="http://schemas.microsoft.com/office/powerpoint/2010/main" val="47775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A1629B-C23C-2D44-9C4F-776BA57B7021}" type="datetimeFigureOut">
              <a:rPr lang="en-US" smtClean="0"/>
              <a:t>11/22/15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ACA74-62CB-9A44-960C-9AA9D715EA83}" type="slidenum">
              <a:rPr lang="en-US" smtClean="0"/>
              <a:t>‹#›</a:t>
            </a:fld>
            <a:endParaRPr lang="en-US"/>
          </a:p>
        </p:txBody>
      </p:sp>
    </p:spTree>
    <p:extLst>
      <p:ext uri="{BB962C8B-B14F-4D97-AF65-F5344CB8AC3E}">
        <p14:creationId xmlns:p14="http://schemas.microsoft.com/office/powerpoint/2010/main" val="3613036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A1629B-C23C-2D44-9C4F-776BA57B7021}" type="datetimeFigureOut">
              <a:rPr lang="en-US" smtClean="0"/>
              <a:t>11/22/15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ACA74-62CB-9A44-960C-9AA9D715EA83}" type="slidenum">
              <a:rPr lang="en-US" smtClean="0"/>
              <a:t>‹#›</a:t>
            </a:fld>
            <a:endParaRPr lang="en-US"/>
          </a:p>
        </p:txBody>
      </p:sp>
    </p:spTree>
    <p:extLst>
      <p:ext uri="{BB962C8B-B14F-4D97-AF65-F5344CB8AC3E}">
        <p14:creationId xmlns:p14="http://schemas.microsoft.com/office/powerpoint/2010/main" val="2223309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A1629B-C23C-2D44-9C4F-776BA57B7021}" type="datetimeFigureOut">
              <a:rPr lang="en-US" smtClean="0"/>
              <a:t>11/22/15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1ACA74-62CB-9A44-960C-9AA9D715EA83}" type="slidenum">
              <a:rPr lang="en-US" smtClean="0"/>
              <a:t>‹#›</a:t>
            </a:fld>
            <a:endParaRPr lang="en-US"/>
          </a:p>
        </p:txBody>
      </p:sp>
    </p:spTree>
    <p:extLst>
      <p:ext uri="{BB962C8B-B14F-4D97-AF65-F5344CB8AC3E}">
        <p14:creationId xmlns:p14="http://schemas.microsoft.com/office/powerpoint/2010/main" val="3831386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A1629B-C23C-2D44-9C4F-776BA57B7021}" type="datetimeFigureOut">
              <a:rPr lang="en-US" smtClean="0"/>
              <a:t>11/22/15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1ACA74-62CB-9A44-960C-9AA9D715EA83}" type="slidenum">
              <a:rPr lang="en-US" smtClean="0"/>
              <a:t>‹#›</a:t>
            </a:fld>
            <a:endParaRPr lang="en-US"/>
          </a:p>
        </p:txBody>
      </p:sp>
    </p:spTree>
    <p:extLst>
      <p:ext uri="{BB962C8B-B14F-4D97-AF65-F5344CB8AC3E}">
        <p14:creationId xmlns:p14="http://schemas.microsoft.com/office/powerpoint/2010/main" val="379721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1629B-C23C-2D44-9C4F-776BA57B7021}" type="datetimeFigureOut">
              <a:rPr lang="en-US" smtClean="0"/>
              <a:t>11/22/15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1ACA74-62CB-9A44-960C-9AA9D715EA83}" type="slidenum">
              <a:rPr lang="en-US" smtClean="0"/>
              <a:t>‹#›</a:t>
            </a:fld>
            <a:endParaRPr lang="en-US"/>
          </a:p>
        </p:txBody>
      </p:sp>
    </p:spTree>
    <p:extLst>
      <p:ext uri="{BB962C8B-B14F-4D97-AF65-F5344CB8AC3E}">
        <p14:creationId xmlns:p14="http://schemas.microsoft.com/office/powerpoint/2010/main" val="1576015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A1629B-C23C-2D44-9C4F-776BA57B7021}" type="datetimeFigureOut">
              <a:rPr lang="en-US" smtClean="0"/>
              <a:t>11/22/15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ACA74-62CB-9A44-960C-9AA9D715EA83}" type="slidenum">
              <a:rPr lang="en-US" smtClean="0"/>
              <a:t>‹#›</a:t>
            </a:fld>
            <a:endParaRPr lang="en-US"/>
          </a:p>
        </p:txBody>
      </p:sp>
    </p:spTree>
    <p:extLst>
      <p:ext uri="{BB962C8B-B14F-4D97-AF65-F5344CB8AC3E}">
        <p14:creationId xmlns:p14="http://schemas.microsoft.com/office/powerpoint/2010/main" val="2423828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A1629B-C23C-2D44-9C4F-776BA57B7021}" type="datetimeFigureOut">
              <a:rPr lang="en-US" smtClean="0"/>
              <a:t>11/22/15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ACA74-62CB-9A44-960C-9AA9D715EA83}" type="slidenum">
              <a:rPr lang="en-US" smtClean="0"/>
              <a:t>‹#›</a:t>
            </a:fld>
            <a:endParaRPr lang="en-US"/>
          </a:p>
        </p:txBody>
      </p:sp>
    </p:spTree>
    <p:extLst>
      <p:ext uri="{BB962C8B-B14F-4D97-AF65-F5344CB8AC3E}">
        <p14:creationId xmlns:p14="http://schemas.microsoft.com/office/powerpoint/2010/main" val="39233358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1629B-C23C-2D44-9C4F-776BA57B7021}" type="datetimeFigureOut">
              <a:rPr lang="en-US" smtClean="0"/>
              <a:t>11/22/15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ACA74-62CB-9A44-960C-9AA9D715EA83}" type="slidenum">
              <a:rPr lang="en-US" smtClean="0"/>
              <a:t>‹#›</a:t>
            </a:fld>
            <a:endParaRPr lang="en-US"/>
          </a:p>
        </p:txBody>
      </p:sp>
    </p:spTree>
    <p:extLst>
      <p:ext uri="{BB962C8B-B14F-4D97-AF65-F5344CB8AC3E}">
        <p14:creationId xmlns:p14="http://schemas.microsoft.com/office/powerpoint/2010/main" val="980870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g"/><Relationship Id="rId3" Type="http://schemas.openxmlformats.org/officeDocument/2006/relationships/image" Target="../media/image9.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chooltube.com/video/7d5afe2a261101d87e4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gm.nationalgeographic.com/2006/01/genocide-unearthed/simons-text/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bc.com/news/world-africa-13431486"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256" y="2223034"/>
            <a:ext cx="7772400" cy="1470025"/>
          </a:xfrm>
        </p:spPr>
        <p:txBody>
          <a:bodyPr>
            <a:noAutofit/>
          </a:bodyPr>
          <a:lstStyle/>
          <a:p>
            <a:r>
              <a:rPr lang="en-US" sz="9600" b="1" u="sng" dirty="0" smtClean="0"/>
              <a:t>Night</a:t>
            </a:r>
            <a:r>
              <a:rPr lang="en-US" sz="8000" dirty="0" smtClean="0"/>
              <a:t> </a:t>
            </a:r>
            <a:br>
              <a:rPr lang="en-US" sz="8000" dirty="0" smtClean="0"/>
            </a:br>
            <a:r>
              <a:rPr lang="en-US" sz="4000" dirty="0" smtClean="0"/>
              <a:t>by Elie Wiesel</a:t>
            </a:r>
            <a:endParaRPr lang="en-US" sz="4000" dirty="0"/>
          </a:p>
        </p:txBody>
      </p:sp>
      <p:sp>
        <p:nvSpPr>
          <p:cNvPr id="3" name="Subtitle 2"/>
          <p:cNvSpPr>
            <a:spLocks noGrp="1"/>
          </p:cNvSpPr>
          <p:nvPr>
            <p:ph type="subTitle" idx="1"/>
          </p:nvPr>
        </p:nvSpPr>
        <p:spPr>
          <a:xfrm>
            <a:off x="1477426" y="4081514"/>
            <a:ext cx="6400800" cy="1752600"/>
          </a:xfrm>
        </p:spPr>
        <p:txBody>
          <a:bodyPr/>
          <a:lstStyle/>
          <a:p>
            <a:r>
              <a:rPr lang="en-US" dirty="0" smtClean="0"/>
              <a:t>Background Knowledge</a:t>
            </a:r>
            <a:endParaRPr lang="en-US" dirty="0"/>
          </a:p>
        </p:txBody>
      </p:sp>
    </p:spTree>
    <p:extLst>
      <p:ext uri="{BB962C8B-B14F-4D97-AF65-F5344CB8AC3E}">
        <p14:creationId xmlns:p14="http://schemas.microsoft.com/office/powerpoint/2010/main" val="2537155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5-11-22 at 7.17.2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835" y="515963"/>
            <a:ext cx="7759700" cy="5803900"/>
          </a:xfrm>
          <a:prstGeom prst="rect">
            <a:avLst/>
          </a:prstGeom>
        </p:spPr>
      </p:pic>
      <p:sp>
        <p:nvSpPr>
          <p:cNvPr id="3" name="TextBox 2"/>
          <p:cNvSpPr txBox="1"/>
          <p:nvPr/>
        </p:nvSpPr>
        <p:spPr>
          <a:xfrm>
            <a:off x="145510" y="6403225"/>
            <a:ext cx="2694180" cy="369332"/>
          </a:xfrm>
          <a:prstGeom prst="rect">
            <a:avLst/>
          </a:prstGeom>
          <a:noFill/>
        </p:spPr>
        <p:txBody>
          <a:bodyPr wrap="none" rtlCol="0">
            <a:spAutoFit/>
          </a:bodyPr>
          <a:lstStyle/>
          <a:p>
            <a:r>
              <a:rPr lang="en-US" dirty="0" smtClean="0"/>
              <a:t>Borrowed From </a:t>
            </a:r>
            <a:r>
              <a:rPr lang="en-US" dirty="0" err="1" smtClean="0"/>
              <a:t>SlideShare</a:t>
            </a:r>
            <a:endParaRPr lang="en-US" dirty="0"/>
          </a:p>
        </p:txBody>
      </p:sp>
    </p:spTree>
    <p:extLst>
      <p:ext uri="{BB962C8B-B14F-4D97-AF65-F5344CB8AC3E}">
        <p14:creationId xmlns:p14="http://schemas.microsoft.com/office/powerpoint/2010/main" val="1409803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Elie Wiesel</a:t>
            </a:r>
            <a:endParaRPr lang="en-US" sz="6000" b="1" dirty="0"/>
          </a:p>
        </p:txBody>
      </p:sp>
      <p:pic>
        <p:nvPicPr>
          <p:cNvPr id="4" name="Picture 3" descr="elie-wiesel-messager-de-la-memoire-2008-0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4108" y="2090634"/>
            <a:ext cx="5915582" cy="3253570"/>
          </a:xfrm>
          <a:prstGeom prst="rect">
            <a:avLst/>
          </a:prstGeom>
        </p:spPr>
      </p:pic>
    </p:spTree>
    <p:extLst>
      <p:ext uri="{BB962C8B-B14F-4D97-AF65-F5344CB8AC3E}">
        <p14:creationId xmlns:p14="http://schemas.microsoft.com/office/powerpoint/2010/main" val="4100176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ieselbun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551" y="793343"/>
            <a:ext cx="6971427" cy="5437713"/>
          </a:xfrm>
          <a:prstGeom prst="rect">
            <a:avLst/>
          </a:prstGeom>
        </p:spPr>
      </p:pic>
    </p:spTree>
    <p:extLst>
      <p:ext uri="{BB962C8B-B14F-4D97-AF65-F5344CB8AC3E}">
        <p14:creationId xmlns:p14="http://schemas.microsoft.com/office/powerpoint/2010/main" val="1618301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lie-Wiesel-and-famil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4108" y="1807703"/>
            <a:ext cx="6230223" cy="3945089"/>
          </a:xfrm>
          <a:prstGeom prst="rect">
            <a:avLst/>
          </a:prstGeom>
        </p:spPr>
      </p:pic>
      <p:sp>
        <p:nvSpPr>
          <p:cNvPr id="3" name="Title 1"/>
          <p:cNvSpPr txBox="1">
            <a:spLocks/>
          </p:cNvSpPr>
          <p:nvPr/>
        </p:nvSpPr>
        <p:spPr>
          <a:xfrm>
            <a:off x="457200" y="274638"/>
            <a:ext cx="8229600" cy="1143000"/>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000" b="1" dirty="0" smtClean="0"/>
              <a:t>The Wiesel Family</a:t>
            </a:r>
            <a:endParaRPr lang="en-US" sz="6000" b="1" dirty="0"/>
          </a:p>
        </p:txBody>
      </p:sp>
    </p:spTree>
    <p:extLst>
      <p:ext uri="{BB962C8B-B14F-4D97-AF65-F5344CB8AC3E}">
        <p14:creationId xmlns:p14="http://schemas.microsoft.com/office/powerpoint/2010/main" val="3979889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lieWiese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658" y="726428"/>
            <a:ext cx="3874912" cy="5380882"/>
          </a:xfrm>
          <a:prstGeom prst="rect">
            <a:avLst/>
          </a:prstGeom>
        </p:spPr>
      </p:pic>
      <p:pic>
        <p:nvPicPr>
          <p:cNvPr id="3" name="Picture 2" descr="elie15.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6597" y="726427"/>
            <a:ext cx="3943427" cy="5380883"/>
          </a:xfrm>
          <a:prstGeom prst="rect">
            <a:avLst/>
          </a:prstGeom>
        </p:spPr>
      </p:pic>
    </p:spTree>
    <p:extLst>
      <p:ext uri="{BB962C8B-B14F-4D97-AF65-F5344CB8AC3E}">
        <p14:creationId xmlns:p14="http://schemas.microsoft.com/office/powerpoint/2010/main" val="3484292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Moshe the Beadle</a:t>
            </a:r>
            <a:endParaRPr lang="en-US" sz="6000" b="1" dirty="0"/>
          </a:p>
        </p:txBody>
      </p:sp>
      <p:pic>
        <p:nvPicPr>
          <p:cNvPr id="4" name="Picture 3" descr="jas25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5864" y="1724718"/>
            <a:ext cx="3346829" cy="4484751"/>
          </a:xfrm>
          <a:prstGeom prst="rect">
            <a:avLst/>
          </a:prstGeom>
        </p:spPr>
      </p:pic>
    </p:spTree>
    <p:extLst>
      <p:ext uri="{BB962C8B-B14F-4D97-AF65-F5344CB8AC3E}">
        <p14:creationId xmlns:p14="http://schemas.microsoft.com/office/powerpoint/2010/main" val="1763944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err="1" smtClean="0"/>
              <a:t>Tzipora</a:t>
            </a:r>
            <a:r>
              <a:rPr lang="en-US" sz="6000" b="1" dirty="0" smtClean="0"/>
              <a:t> Wiesel</a:t>
            </a:r>
            <a:endParaRPr lang="en-US" sz="6000" b="1" dirty="0"/>
          </a:p>
        </p:txBody>
      </p:sp>
      <p:pic>
        <p:nvPicPr>
          <p:cNvPr id="4" name="Picture 3" descr="6d0acf4cda54c5f8d21e290e1ec86ae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533" y="1748553"/>
            <a:ext cx="7518400" cy="4229100"/>
          </a:xfrm>
          <a:prstGeom prst="rect">
            <a:avLst/>
          </a:prstGeom>
        </p:spPr>
      </p:pic>
    </p:spTree>
    <p:extLst>
      <p:ext uri="{BB962C8B-B14F-4D97-AF65-F5344CB8AC3E}">
        <p14:creationId xmlns:p14="http://schemas.microsoft.com/office/powerpoint/2010/main" val="2940282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1843"/>
            <a:ext cx="8229600" cy="1143000"/>
          </a:xfrm>
        </p:spPr>
        <p:txBody>
          <a:bodyPr>
            <a:noAutofit/>
          </a:bodyPr>
          <a:lstStyle/>
          <a:p>
            <a:r>
              <a:rPr lang="en-US" sz="6000" b="1" dirty="0" smtClean="0"/>
              <a:t>Interview </a:t>
            </a:r>
            <a:br>
              <a:rPr lang="en-US" sz="6000" b="1" dirty="0" smtClean="0"/>
            </a:br>
            <a:r>
              <a:rPr lang="en-US" sz="6000" b="1" dirty="0" smtClean="0"/>
              <a:t>with Elie Wiesel</a:t>
            </a:r>
            <a:endParaRPr lang="en-US" sz="6000" b="1" dirty="0"/>
          </a:p>
        </p:txBody>
      </p:sp>
      <p:sp>
        <p:nvSpPr>
          <p:cNvPr id="3" name="Content Placeholder 2"/>
          <p:cNvSpPr>
            <a:spLocks noGrp="1"/>
          </p:cNvSpPr>
          <p:nvPr>
            <p:ph idx="1"/>
          </p:nvPr>
        </p:nvSpPr>
        <p:spPr>
          <a:xfrm>
            <a:off x="457200" y="2262297"/>
            <a:ext cx="8229600" cy="3863866"/>
          </a:xfrm>
        </p:spPr>
        <p:txBody>
          <a:bodyPr/>
          <a:lstStyle/>
          <a:p>
            <a:r>
              <a:rPr lang="en-US" dirty="0" smtClean="0">
                <a:hlinkClick r:id="rId2"/>
              </a:rPr>
              <a:t>http://www.schooltube.com/video/7d5afe2a261101d87e45/</a:t>
            </a:r>
            <a:r>
              <a:rPr lang="en-US" dirty="0" smtClean="0"/>
              <a:t> </a:t>
            </a:r>
            <a:endParaRPr lang="en-US" dirty="0"/>
          </a:p>
        </p:txBody>
      </p:sp>
    </p:spTree>
    <p:extLst>
      <p:ext uri="{BB962C8B-B14F-4D97-AF65-F5344CB8AC3E}">
        <p14:creationId xmlns:p14="http://schemas.microsoft.com/office/powerpoint/2010/main" val="201407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Numbers are People. </a:t>
            </a:r>
            <a:endParaRPr lang="en-US" dirty="0"/>
          </a:p>
        </p:txBody>
      </p:sp>
      <p:sp>
        <p:nvSpPr>
          <p:cNvPr id="3" name="Content Placeholder 2"/>
          <p:cNvSpPr>
            <a:spLocks noGrp="1"/>
          </p:cNvSpPr>
          <p:nvPr>
            <p:ph idx="1"/>
          </p:nvPr>
        </p:nvSpPr>
        <p:spPr>
          <a:xfrm>
            <a:off x="457200" y="1600200"/>
            <a:ext cx="8229600" cy="4869174"/>
          </a:xfrm>
        </p:spPr>
        <p:txBody>
          <a:bodyPr>
            <a:normAutofit fontScale="70000" lnSpcReduction="20000"/>
          </a:bodyPr>
          <a:lstStyle/>
          <a:p>
            <a:r>
              <a:rPr lang="en-US" dirty="0" smtClean="0"/>
              <a:t>1.5 Million</a:t>
            </a:r>
          </a:p>
          <a:p>
            <a:r>
              <a:rPr lang="en-US" dirty="0" smtClean="0"/>
              <a:t>6 Million</a:t>
            </a:r>
          </a:p>
          <a:p>
            <a:r>
              <a:rPr lang="en-US" dirty="0" smtClean="0"/>
              <a:t>3 Million</a:t>
            </a:r>
          </a:p>
          <a:p>
            <a:r>
              <a:rPr lang="en-US" dirty="0" smtClean="0"/>
              <a:t>2 Million</a:t>
            </a:r>
          </a:p>
          <a:p>
            <a:r>
              <a:rPr lang="en-US" dirty="0" smtClean="0"/>
              <a:t>400,000</a:t>
            </a:r>
          </a:p>
          <a:p>
            <a:r>
              <a:rPr lang="en-US" dirty="0" smtClean="0"/>
              <a:t>30 Million</a:t>
            </a:r>
          </a:p>
          <a:p>
            <a:r>
              <a:rPr lang="en-US" dirty="0" smtClean="0"/>
              <a:t>1.7 Million</a:t>
            </a:r>
          </a:p>
          <a:p>
            <a:r>
              <a:rPr lang="en-US" dirty="0" smtClean="0"/>
              <a:t>100,000</a:t>
            </a:r>
          </a:p>
          <a:p>
            <a:r>
              <a:rPr lang="en-US" dirty="0" smtClean="0"/>
              <a:t>800,000</a:t>
            </a:r>
          </a:p>
          <a:p>
            <a:r>
              <a:rPr lang="en-US" dirty="0" smtClean="0"/>
              <a:t>300,000</a:t>
            </a:r>
          </a:p>
          <a:p>
            <a:endParaRPr lang="en-US" dirty="0"/>
          </a:p>
          <a:p>
            <a:r>
              <a:rPr lang="en-US" dirty="0" smtClean="0"/>
              <a:t>Over 50 Million Systematically Killed</a:t>
            </a:r>
          </a:p>
          <a:p>
            <a:r>
              <a:rPr lang="en-US" dirty="0" smtClean="0"/>
              <a:t>Our World= 7.3 Billion (Less than 1% of the population- 0.6%)</a:t>
            </a:r>
          </a:p>
          <a:p>
            <a:endParaRPr lang="en-US" dirty="0"/>
          </a:p>
        </p:txBody>
      </p:sp>
    </p:spTree>
    <p:extLst>
      <p:ext uri="{BB962C8B-B14F-4D97-AF65-F5344CB8AC3E}">
        <p14:creationId xmlns:p14="http://schemas.microsoft.com/office/powerpoint/2010/main" val="3642461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“Genocide Unearthed”</a:t>
            </a:r>
            <a:endParaRPr lang="en-US" sz="6000" b="1" dirty="0"/>
          </a:p>
        </p:txBody>
      </p:sp>
      <p:sp>
        <p:nvSpPr>
          <p:cNvPr id="3" name="Content Placeholder 2"/>
          <p:cNvSpPr>
            <a:spLocks noGrp="1"/>
          </p:cNvSpPr>
          <p:nvPr>
            <p:ph idx="1"/>
          </p:nvPr>
        </p:nvSpPr>
        <p:spPr>
          <a:xfrm>
            <a:off x="457200" y="1600201"/>
            <a:ext cx="8498298" cy="5257800"/>
          </a:xfrm>
        </p:spPr>
        <p:txBody>
          <a:bodyPr>
            <a:normAutofit fontScale="77500" lnSpcReduction="20000"/>
          </a:bodyPr>
          <a:lstStyle/>
          <a:p>
            <a:pPr marL="0" indent="0">
              <a:buNone/>
            </a:pPr>
            <a:r>
              <a:rPr lang="en-US" dirty="0"/>
              <a:t>More than 50 million people were systematically murdered in the past 100 years—the century of mass murder: From 1915 to 1923 Ottoman Turks slaughtered up to 1.5 million Armenians. In mid-century the Nazis liquidated six million Jews, three million Soviet POWs, two million Poles, and 400,000 other "undesirables." Mao Zedong killed 30 million Chinese, and the Soviet government murdered 20 million of its own people. In the 1970s the communist Khmer Rouge killed 1.7 million of their fellow Cambodians. In the 1980s and early '90s Saddam Hussein's Baath Party killed 100,000 Kurds. Rwanda's Hutu-led military wiped out 800,000 members of the Tutsi minority in the 1990s. Now there is genocide in Sudan's Darfur region</a:t>
            </a:r>
            <a:r>
              <a:rPr lang="en-US" dirty="0" smtClean="0"/>
              <a:t>. (Simons, 2006, 1). </a:t>
            </a:r>
          </a:p>
          <a:p>
            <a:pPr marL="0" indent="0">
              <a:buNone/>
            </a:pPr>
            <a:endParaRPr lang="en-US" dirty="0"/>
          </a:p>
          <a:p>
            <a:pPr marL="0" indent="0">
              <a:buNone/>
            </a:pPr>
            <a:r>
              <a:rPr lang="en-US" dirty="0" smtClean="0">
                <a:hlinkClick r:id="rId2"/>
              </a:rPr>
              <a:t>http://ngm.nationalgeographic.com/2006/01/genocide-unearthed/simons-text/1</a:t>
            </a:r>
            <a:r>
              <a:rPr lang="en-US" dirty="0" smtClean="0"/>
              <a:t> </a:t>
            </a:r>
            <a:endParaRPr lang="en-US" dirty="0"/>
          </a:p>
        </p:txBody>
      </p:sp>
    </p:spTree>
    <p:extLst>
      <p:ext uri="{BB962C8B-B14F-4D97-AF65-F5344CB8AC3E}">
        <p14:creationId xmlns:p14="http://schemas.microsoft.com/office/powerpoint/2010/main" val="2955195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Darfur Genocide</a:t>
            </a:r>
            <a:endParaRPr lang="en-US" sz="6000" b="1" dirty="0"/>
          </a:p>
        </p:txBody>
      </p:sp>
      <p:sp>
        <p:nvSpPr>
          <p:cNvPr id="3" name="Content Placeholder 2"/>
          <p:cNvSpPr>
            <a:spLocks noGrp="1"/>
          </p:cNvSpPr>
          <p:nvPr>
            <p:ph idx="1"/>
          </p:nvPr>
        </p:nvSpPr>
        <p:spPr/>
        <p:txBody>
          <a:bodyPr/>
          <a:lstStyle/>
          <a:p>
            <a:r>
              <a:rPr lang="en-US" dirty="0" smtClean="0"/>
              <a:t>In February of 2003 the Sudan Liberation Movement and Justice &amp; Equality Movement groups began fighting.</a:t>
            </a:r>
          </a:p>
          <a:p>
            <a:r>
              <a:rPr lang="en-US" dirty="0" smtClean="0"/>
              <a:t>Current today is the mass slaughtering, rape, and displacement of </a:t>
            </a:r>
            <a:r>
              <a:rPr lang="en-US" dirty="0" err="1" smtClean="0"/>
              <a:t>Darfuri</a:t>
            </a:r>
            <a:r>
              <a:rPr lang="en-US" dirty="0" smtClean="0"/>
              <a:t> men, women, and children.</a:t>
            </a:r>
          </a:p>
          <a:p>
            <a:r>
              <a:rPr lang="en-US" dirty="0" smtClean="0"/>
              <a:t>Death Toll: 300,000 People</a:t>
            </a:r>
          </a:p>
          <a:p>
            <a:endParaRPr lang="en-US" dirty="0"/>
          </a:p>
        </p:txBody>
      </p:sp>
    </p:spTree>
    <p:extLst>
      <p:ext uri="{BB962C8B-B14F-4D97-AF65-F5344CB8AC3E}">
        <p14:creationId xmlns:p14="http://schemas.microsoft.com/office/powerpoint/2010/main" val="213522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Rwandan Genocide</a:t>
            </a:r>
            <a:endParaRPr lang="en-US" sz="6000" b="1" dirty="0"/>
          </a:p>
        </p:txBody>
      </p:sp>
      <p:sp>
        <p:nvSpPr>
          <p:cNvPr id="3" name="Content Placeholder 2"/>
          <p:cNvSpPr>
            <a:spLocks noGrp="1"/>
          </p:cNvSpPr>
          <p:nvPr>
            <p:ph idx="1"/>
          </p:nvPr>
        </p:nvSpPr>
        <p:spPr/>
        <p:txBody>
          <a:bodyPr/>
          <a:lstStyle/>
          <a:p>
            <a:r>
              <a:rPr lang="en-US" dirty="0" smtClean="0"/>
              <a:t>In 1994, the Tutsi people were mass murdered in Rwanda by members of the Hutu majority.</a:t>
            </a:r>
          </a:p>
          <a:p>
            <a:r>
              <a:rPr lang="en-US" dirty="0" smtClean="0"/>
              <a:t>Death Toll: 800,000 in the space of 100 days</a:t>
            </a:r>
          </a:p>
          <a:p>
            <a:r>
              <a:rPr lang="en-US" dirty="0" smtClean="0">
                <a:hlinkClick r:id="rId2"/>
              </a:rPr>
              <a:t>http://www.bbc.com/news/world-africa-13431486</a:t>
            </a:r>
            <a:r>
              <a:rPr lang="en-US" dirty="0" smtClean="0"/>
              <a:t> </a:t>
            </a:r>
            <a:endParaRPr lang="en-US" dirty="0"/>
          </a:p>
        </p:txBody>
      </p:sp>
    </p:spTree>
    <p:extLst>
      <p:ext uri="{BB962C8B-B14F-4D97-AF65-F5344CB8AC3E}">
        <p14:creationId xmlns:p14="http://schemas.microsoft.com/office/powerpoint/2010/main" val="4006931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Armenian Holocaust</a:t>
            </a:r>
            <a:endParaRPr lang="en-US" sz="6000" b="1" dirty="0"/>
          </a:p>
        </p:txBody>
      </p:sp>
      <p:sp>
        <p:nvSpPr>
          <p:cNvPr id="3" name="Content Placeholder 2"/>
          <p:cNvSpPr>
            <a:spLocks noGrp="1"/>
          </p:cNvSpPr>
          <p:nvPr>
            <p:ph idx="1"/>
          </p:nvPr>
        </p:nvSpPr>
        <p:spPr/>
        <p:txBody>
          <a:bodyPr/>
          <a:lstStyle/>
          <a:p>
            <a:r>
              <a:rPr lang="en-US" dirty="0" smtClean="0"/>
              <a:t>The Ottoman government organized systematic killings of Armenians in 1915 through deportation and mass murder.</a:t>
            </a:r>
          </a:p>
          <a:p>
            <a:r>
              <a:rPr lang="en-US" dirty="0" smtClean="0"/>
              <a:t>Forced labor for men and death marches for women and children through the Syrian desert.</a:t>
            </a:r>
          </a:p>
          <a:p>
            <a:r>
              <a:rPr lang="en-US" dirty="0" smtClean="0"/>
              <a:t>Death Toll: 1.5 Million People</a:t>
            </a:r>
          </a:p>
          <a:p>
            <a:endParaRPr lang="en-US" dirty="0"/>
          </a:p>
        </p:txBody>
      </p:sp>
    </p:spTree>
    <p:extLst>
      <p:ext uri="{BB962C8B-B14F-4D97-AF65-F5344CB8AC3E}">
        <p14:creationId xmlns:p14="http://schemas.microsoft.com/office/powerpoint/2010/main" val="4192916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5-11-22 at 7.14.4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220" y="330745"/>
            <a:ext cx="8024730" cy="5953412"/>
          </a:xfrm>
          <a:prstGeom prst="rect">
            <a:avLst/>
          </a:prstGeom>
        </p:spPr>
      </p:pic>
      <p:sp>
        <p:nvSpPr>
          <p:cNvPr id="5" name="TextBox 4"/>
          <p:cNvSpPr txBox="1"/>
          <p:nvPr/>
        </p:nvSpPr>
        <p:spPr>
          <a:xfrm>
            <a:off x="145510" y="6403225"/>
            <a:ext cx="2694180" cy="369332"/>
          </a:xfrm>
          <a:prstGeom prst="rect">
            <a:avLst/>
          </a:prstGeom>
          <a:noFill/>
        </p:spPr>
        <p:txBody>
          <a:bodyPr wrap="none" rtlCol="0">
            <a:spAutoFit/>
          </a:bodyPr>
          <a:lstStyle/>
          <a:p>
            <a:r>
              <a:rPr lang="en-US" dirty="0" smtClean="0"/>
              <a:t>Borrowed From </a:t>
            </a:r>
            <a:r>
              <a:rPr lang="en-US" dirty="0" err="1" smtClean="0"/>
              <a:t>SlideShare</a:t>
            </a:r>
            <a:endParaRPr lang="en-US" dirty="0"/>
          </a:p>
        </p:txBody>
      </p:sp>
    </p:spTree>
    <p:extLst>
      <p:ext uri="{BB962C8B-B14F-4D97-AF65-F5344CB8AC3E}">
        <p14:creationId xmlns:p14="http://schemas.microsoft.com/office/powerpoint/2010/main" val="3345017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5-11-22 at 7.17.0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539" y="583309"/>
            <a:ext cx="7861300" cy="5765800"/>
          </a:xfrm>
          <a:prstGeom prst="rect">
            <a:avLst/>
          </a:prstGeom>
        </p:spPr>
      </p:pic>
      <p:sp>
        <p:nvSpPr>
          <p:cNvPr id="3" name="TextBox 2"/>
          <p:cNvSpPr txBox="1"/>
          <p:nvPr/>
        </p:nvSpPr>
        <p:spPr>
          <a:xfrm>
            <a:off x="145510" y="6403225"/>
            <a:ext cx="2694180" cy="369332"/>
          </a:xfrm>
          <a:prstGeom prst="rect">
            <a:avLst/>
          </a:prstGeom>
          <a:noFill/>
        </p:spPr>
        <p:txBody>
          <a:bodyPr wrap="none" rtlCol="0">
            <a:spAutoFit/>
          </a:bodyPr>
          <a:lstStyle/>
          <a:p>
            <a:r>
              <a:rPr lang="en-US" dirty="0" smtClean="0"/>
              <a:t>Borrowed From </a:t>
            </a:r>
            <a:r>
              <a:rPr lang="en-US" dirty="0" err="1" smtClean="0"/>
              <a:t>SlideShare</a:t>
            </a:r>
            <a:endParaRPr lang="en-US" dirty="0"/>
          </a:p>
        </p:txBody>
      </p:sp>
    </p:spTree>
    <p:extLst>
      <p:ext uri="{BB962C8B-B14F-4D97-AF65-F5344CB8AC3E}">
        <p14:creationId xmlns:p14="http://schemas.microsoft.com/office/powerpoint/2010/main" val="3611108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5-11-22 at 7.17.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225" y="602359"/>
            <a:ext cx="7670800" cy="5727700"/>
          </a:xfrm>
          <a:prstGeom prst="rect">
            <a:avLst/>
          </a:prstGeom>
        </p:spPr>
      </p:pic>
      <p:sp>
        <p:nvSpPr>
          <p:cNvPr id="3" name="TextBox 2"/>
          <p:cNvSpPr txBox="1"/>
          <p:nvPr/>
        </p:nvSpPr>
        <p:spPr>
          <a:xfrm>
            <a:off x="145510" y="6403225"/>
            <a:ext cx="2694180" cy="369332"/>
          </a:xfrm>
          <a:prstGeom prst="rect">
            <a:avLst/>
          </a:prstGeom>
          <a:noFill/>
        </p:spPr>
        <p:txBody>
          <a:bodyPr wrap="none" rtlCol="0">
            <a:spAutoFit/>
          </a:bodyPr>
          <a:lstStyle/>
          <a:p>
            <a:r>
              <a:rPr lang="en-US" dirty="0" smtClean="0"/>
              <a:t>Borrowed From </a:t>
            </a:r>
            <a:r>
              <a:rPr lang="en-US" dirty="0" err="1" smtClean="0"/>
              <a:t>SlideShare</a:t>
            </a:r>
            <a:endParaRPr lang="en-US" dirty="0"/>
          </a:p>
        </p:txBody>
      </p:sp>
    </p:spTree>
    <p:extLst>
      <p:ext uri="{BB962C8B-B14F-4D97-AF65-F5344CB8AC3E}">
        <p14:creationId xmlns:p14="http://schemas.microsoft.com/office/powerpoint/2010/main" val="3256131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TotalTime>
  <Words>372</Words>
  <Application>Microsoft Macintosh PowerPoint</Application>
  <PresentationFormat>On-screen Show (4:3)</PresentationFormat>
  <Paragraphs>42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Night  by Elie Wiesel</vt:lpstr>
      <vt:lpstr>When Numbers are People. </vt:lpstr>
      <vt:lpstr>“Genocide Unearthed”</vt:lpstr>
      <vt:lpstr>Darfur Genocide</vt:lpstr>
      <vt:lpstr>Rwandan Genocide</vt:lpstr>
      <vt:lpstr>Armenian Holocaust</vt:lpstr>
      <vt:lpstr>PowerPoint Presentation</vt:lpstr>
      <vt:lpstr>PowerPoint Presentation</vt:lpstr>
      <vt:lpstr>PowerPoint Presentation</vt:lpstr>
      <vt:lpstr>PowerPoint Presentation</vt:lpstr>
      <vt:lpstr>Elie Wiesel</vt:lpstr>
      <vt:lpstr>PowerPoint Presentation</vt:lpstr>
      <vt:lpstr>PowerPoint Presentation</vt:lpstr>
      <vt:lpstr>PowerPoint Presentation</vt:lpstr>
      <vt:lpstr>Moshe the Beadle</vt:lpstr>
      <vt:lpstr>Tzipora Wiesel</vt:lpstr>
      <vt:lpstr>Interview  with Elie Wiesel</vt:lpstr>
    </vt:vector>
  </TitlesOfParts>
  <Company>Indiana Unversity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Kaylie Fougerousse</dc:creator>
  <cp:lastModifiedBy>Kaylie Fougerousse</cp:lastModifiedBy>
  <cp:revision>6</cp:revision>
  <dcterms:created xsi:type="dcterms:W3CDTF">2015-11-22T23:57:02Z</dcterms:created>
  <dcterms:modified xsi:type="dcterms:W3CDTF">2015-11-23T00:50:24Z</dcterms:modified>
</cp:coreProperties>
</file>