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3" r:id="rId16"/>
    <p:sldId id="270" r:id="rId17"/>
    <p:sldId id="271" r:id="rId18"/>
    <p:sldId id="277" r:id="rId19"/>
    <p:sldId id="272"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128" y="-6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C2973-E211-E346-BF36-7CD4131A5091}" type="datetimeFigureOut">
              <a:rPr lang="en-US" smtClean="0"/>
              <a:t>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A3775-3BE7-6041-9446-BC6877A8EC5F}" type="slidenum">
              <a:rPr lang="en-US" smtClean="0"/>
              <a:t>‹#›</a:t>
            </a:fld>
            <a:endParaRPr lang="en-US"/>
          </a:p>
        </p:txBody>
      </p:sp>
    </p:spTree>
    <p:extLst>
      <p:ext uri="{BB962C8B-B14F-4D97-AF65-F5344CB8AC3E}">
        <p14:creationId xmlns:p14="http://schemas.microsoft.com/office/powerpoint/2010/main" val="2022447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Irigaray, Luce. “The Power of Discourse and the Subordination of the Feminine.” </a:t>
            </a:r>
            <a:r>
              <a:rPr lang="en-US" sz="1200" i="1" kern="1200" dirty="0" smtClean="0">
                <a:solidFill>
                  <a:schemeClr val="tx1"/>
                </a:solidFill>
                <a:effectLst/>
                <a:latin typeface="+mn-lt"/>
                <a:ea typeface="+mn-ea"/>
                <a:cs typeface="+mn-cs"/>
              </a:rPr>
              <a:t>Literary Theory, an Anthology</a:t>
            </a:r>
            <a:r>
              <a:rPr lang="en-US" sz="1200" kern="1200" dirty="0" smtClean="0">
                <a:solidFill>
                  <a:schemeClr val="tx1"/>
                </a:solidFill>
                <a:effectLst/>
                <a:latin typeface="+mn-lt"/>
                <a:ea typeface="+mn-ea"/>
                <a:cs typeface="+mn-cs"/>
              </a:rPr>
              <a:t>. Ed. Julie </a:t>
            </a:r>
            <a:r>
              <a:rPr lang="en-US" sz="1200" kern="1200" dirty="0" err="1" smtClean="0">
                <a:solidFill>
                  <a:schemeClr val="tx1"/>
                </a:solidFill>
                <a:effectLst/>
                <a:latin typeface="+mn-lt"/>
                <a:ea typeface="+mn-ea"/>
                <a:cs typeface="+mn-cs"/>
              </a:rPr>
              <a:t>Rivkin</a:t>
            </a:r>
            <a:r>
              <a:rPr lang="en-US" sz="1200" kern="1200" dirty="0" smtClean="0">
                <a:solidFill>
                  <a:schemeClr val="tx1"/>
                </a:solidFill>
                <a:effectLst/>
                <a:latin typeface="+mn-lt"/>
                <a:ea typeface="+mn-ea"/>
                <a:cs typeface="+mn-cs"/>
              </a:rPr>
              <a:t> and Michael Ryan. 2nd ed. Malden, MA: Blackwell, 1998. 796-797. </a:t>
            </a:r>
          </a:p>
          <a:p>
            <a:endParaRPr lang="en-US" dirty="0"/>
          </a:p>
        </p:txBody>
      </p:sp>
      <p:sp>
        <p:nvSpPr>
          <p:cNvPr id="4" name="Slide Number Placeholder 3"/>
          <p:cNvSpPr>
            <a:spLocks noGrp="1"/>
          </p:cNvSpPr>
          <p:nvPr>
            <p:ph type="sldNum" sz="quarter" idx="10"/>
          </p:nvPr>
        </p:nvSpPr>
        <p:spPr/>
        <p:txBody>
          <a:bodyPr/>
          <a:lstStyle/>
          <a:p>
            <a:fld id="{D04A3775-3BE7-6041-9446-BC6877A8EC5F}" type="slidenum">
              <a:rPr lang="en-US" smtClean="0"/>
              <a:t>13</a:t>
            </a:fld>
            <a:endParaRPr lang="en-US"/>
          </a:p>
        </p:txBody>
      </p:sp>
    </p:spTree>
    <p:extLst>
      <p:ext uri="{BB962C8B-B14F-4D97-AF65-F5344CB8AC3E}">
        <p14:creationId xmlns:p14="http://schemas.microsoft.com/office/powerpoint/2010/main" val="166159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D30E865-509D-E843-B83B-F9918AAEAB2F}" type="datetimeFigureOut">
              <a:rPr lang="en-US" smtClean="0"/>
              <a:t>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D30E865-509D-E843-B83B-F9918AAEAB2F}" type="datetimeFigureOut">
              <a:rPr lang="en-US" smtClean="0"/>
              <a:t>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D30E865-509D-E843-B83B-F9918AAEAB2F}" type="datetimeFigureOut">
              <a:rPr lang="en-US" smtClean="0"/>
              <a:t>1/9/16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0D30E865-509D-E843-B83B-F9918AAEAB2F}" type="datetimeFigureOut">
              <a:rPr lang="en-US" smtClean="0"/>
              <a:t>1/9/16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0D30E865-509D-E843-B83B-F9918AAEAB2F}" type="datetimeFigureOut">
              <a:rPr lang="en-US" smtClean="0"/>
              <a:t>1/9/16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30E865-509D-E843-B83B-F9918AAEAB2F}" type="datetimeFigureOut">
              <a:rPr lang="en-US" smtClean="0"/>
              <a:t>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30E865-509D-E843-B83B-F9918AAEAB2F}" type="datetimeFigureOut">
              <a:rPr lang="en-US" smtClean="0"/>
              <a:t>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30E865-509D-E843-B83B-F9918AAEAB2F}" type="datetimeFigureOut">
              <a:rPr lang="en-US" smtClean="0"/>
              <a:t>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D30E865-509D-E843-B83B-F9918AAEAB2F}" type="datetimeFigureOut">
              <a:rPr lang="en-US" smtClean="0"/>
              <a:t>1/9/16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0E865-509D-E843-B83B-F9918AAEAB2F}" type="datetimeFigureOut">
              <a:rPr lang="en-US" smtClean="0"/>
              <a:t>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0D30E865-509D-E843-B83B-F9918AAEAB2F}" type="datetimeFigureOut">
              <a:rPr lang="en-US" smtClean="0"/>
              <a:t>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0D30E865-509D-E843-B83B-F9918AAEAB2F}" type="datetimeFigureOut">
              <a:rPr lang="en-US" smtClean="0"/>
              <a:t>1/9/16</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D9AAB981-DD5E-C942-BBE2-C5F7033755DE}"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D30E865-509D-E843-B83B-F9918AAEAB2F}" type="datetimeFigureOut">
              <a:rPr lang="en-US" smtClean="0"/>
              <a:t>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0E865-509D-E843-B83B-F9918AAEAB2F}" type="datetimeFigureOut">
              <a:rPr lang="en-US" smtClean="0"/>
              <a:t>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D30E865-509D-E843-B83B-F9918AAEAB2F}" type="datetimeFigureOut">
              <a:rPr lang="en-US" smtClean="0"/>
              <a:t>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AB981-DD5E-C942-BBE2-C5F7033755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D30E865-509D-E843-B83B-F9918AAEAB2F}" type="datetimeFigureOut">
              <a:rPr lang="en-US" smtClean="0"/>
              <a:t>1/9/16</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9AAB981-DD5E-C942-BBE2-C5F7033755DE}"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Midsummer Night’s Dream</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mimesis.jpg"/>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865178" y="782300"/>
            <a:ext cx="5555848" cy="1260229"/>
          </a:xfrm>
          <a:prstGeom prst="rect">
            <a:avLst/>
          </a:prstGeom>
        </p:spPr>
      </p:pic>
      <p:pic>
        <p:nvPicPr>
          <p:cNvPr id="5" name="Picture 4"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045" y="3704651"/>
            <a:ext cx="4524048" cy="2544777"/>
          </a:xfrm>
          <a:prstGeom prst="rect">
            <a:avLst/>
          </a:prstGeom>
        </p:spPr>
      </p:pic>
    </p:spTree>
    <p:extLst>
      <p:ext uri="{BB962C8B-B14F-4D97-AF65-F5344CB8AC3E}">
        <p14:creationId xmlns:p14="http://schemas.microsoft.com/office/powerpoint/2010/main" val="74210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 Architecture</a:t>
            </a:r>
            <a:endParaRPr lang="en-US" dirty="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766" y="2418240"/>
            <a:ext cx="5464433" cy="3750496"/>
          </a:xfrm>
          <a:prstGeom prst="rect">
            <a:avLst/>
          </a:prstGeom>
        </p:spPr>
      </p:pic>
    </p:spTree>
    <p:extLst>
      <p:ext uri="{BB962C8B-B14F-4D97-AF65-F5344CB8AC3E}">
        <p14:creationId xmlns:p14="http://schemas.microsoft.com/office/powerpoint/2010/main" val="74460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Mimesis in Literature</a:t>
            </a:r>
            <a:endParaRPr lang="en-US" dirty="0"/>
          </a:p>
        </p:txBody>
      </p:sp>
      <p:sp>
        <p:nvSpPr>
          <p:cNvPr id="3" name="Content Placeholder 2"/>
          <p:cNvSpPr>
            <a:spLocks noGrp="1"/>
          </p:cNvSpPr>
          <p:nvPr>
            <p:ph idx="1"/>
          </p:nvPr>
        </p:nvSpPr>
        <p:spPr/>
        <p:txBody>
          <a:bodyPr/>
          <a:lstStyle/>
          <a:p>
            <a:r>
              <a:rPr lang="en-US" b="1" dirty="0" smtClean="0"/>
              <a:t>While it is easier to detect mimesis in visual art forms, it is also inherent in text. If it were not for mimesis, we would not feel connected to a text. We would not feel like we knew the characters as actual people. We would not be able to close our eyes and actually see the town in which the story takes place. Those instances of imagery and technique that make literature come alive are due to the art of mimesis. </a:t>
            </a:r>
            <a:endParaRPr lang="en-US" b="1" dirty="0"/>
          </a:p>
        </p:txBody>
      </p:sp>
    </p:spTree>
    <p:extLst>
      <p:ext uri="{BB962C8B-B14F-4D97-AF65-F5344CB8AC3E}">
        <p14:creationId xmlns:p14="http://schemas.microsoft.com/office/powerpoint/2010/main" val="312772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Mimesis into Archetypes</a:t>
            </a:r>
            <a:endParaRPr lang="en-US" dirty="0"/>
          </a:p>
        </p:txBody>
      </p:sp>
      <p:sp>
        <p:nvSpPr>
          <p:cNvPr id="3" name="Content Placeholder 2"/>
          <p:cNvSpPr>
            <a:spLocks noGrp="1"/>
          </p:cNvSpPr>
          <p:nvPr>
            <p:ph idx="1"/>
          </p:nvPr>
        </p:nvSpPr>
        <p:spPr/>
        <p:txBody>
          <a:bodyPr/>
          <a:lstStyle/>
          <a:p>
            <a:r>
              <a:rPr lang="en-US" b="1" dirty="0" smtClean="0"/>
              <a:t>Through the practice of mimesis, we see trends or prototypes that are replicated time and time again.</a:t>
            </a:r>
          </a:p>
          <a:p>
            <a:r>
              <a:rPr lang="en-US" b="1" dirty="0" smtClean="0"/>
              <a:t>We call these artistic tropes archetypes.</a:t>
            </a:r>
          </a:p>
          <a:p>
            <a:r>
              <a:rPr lang="en-US" b="1" dirty="0" smtClean="0"/>
              <a:t>Archetypes can be themes, colors, symbols, people, character types, settings, etc. The key qualifying aspect is their redundancy in literature and other forms of art.</a:t>
            </a:r>
          </a:p>
          <a:p>
            <a:r>
              <a:rPr lang="en-US" b="1" dirty="0" smtClean="0"/>
              <a:t>So, in a sense, mimesis can create traditions or archetypes in our literary DNA as readers.</a:t>
            </a:r>
            <a:endParaRPr lang="en-US" b="1" dirty="0"/>
          </a:p>
        </p:txBody>
      </p:sp>
    </p:spTree>
    <p:extLst>
      <p:ext uri="{BB962C8B-B14F-4D97-AF65-F5344CB8AC3E}">
        <p14:creationId xmlns:p14="http://schemas.microsoft.com/office/powerpoint/2010/main" val="87772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Mimesis</a:t>
            </a:r>
            <a:endParaRPr lang="en-US" dirty="0"/>
          </a:p>
        </p:txBody>
      </p:sp>
      <p:sp>
        <p:nvSpPr>
          <p:cNvPr id="3" name="Content Placeholder 2"/>
          <p:cNvSpPr>
            <a:spLocks noGrp="1"/>
          </p:cNvSpPr>
          <p:nvPr>
            <p:ph idx="1"/>
          </p:nvPr>
        </p:nvSpPr>
        <p:spPr>
          <a:xfrm>
            <a:off x="4061060" y="2595562"/>
            <a:ext cx="4663840" cy="3670767"/>
          </a:xfrm>
        </p:spPr>
        <p:txBody>
          <a:bodyPr>
            <a:normAutofit fontScale="85000" lnSpcReduction="10000"/>
          </a:bodyPr>
          <a:lstStyle/>
          <a:p>
            <a:r>
              <a:rPr lang="en-US" b="1" dirty="0" smtClean="0"/>
              <a:t>Okay, though you are only sophomores, I am going to throw a little literary theory at you.</a:t>
            </a:r>
          </a:p>
          <a:p>
            <a:r>
              <a:rPr lang="en-US" b="1" dirty="0" smtClean="0"/>
              <a:t>Luce Irigaray was a feminist critic. She wrote about patriarchy and all of the other concepts that we discussed when we read “The Yellow Wallpaper.” </a:t>
            </a:r>
          </a:p>
          <a:p>
            <a:r>
              <a:rPr lang="en-US" b="1" dirty="0" smtClean="0"/>
              <a:t>There is one quote that sticks with me. She writes, “[One must] jam </a:t>
            </a:r>
            <a:r>
              <a:rPr lang="en-US" b="1" dirty="0"/>
              <a:t>the theoretical machinery itself, [or] suspends its pretension to the production of a truth and of a meaning that are excessively univocal” (796). </a:t>
            </a:r>
          </a:p>
        </p:txBody>
      </p:sp>
      <p:pic>
        <p:nvPicPr>
          <p:cNvPr id="4" name="Picture 3" descr="Screen Shot 2015-12-26 at 2.1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18" y="2595562"/>
            <a:ext cx="3541752" cy="3629928"/>
          </a:xfrm>
          <a:prstGeom prst="rect">
            <a:avLst/>
          </a:prstGeom>
        </p:spPr>
      </p:pic>
    </p:spTree>
    <p:extLst>
      <p:ext uri="{BB962C8B-B14F-4D97-AF65-F5344CB8AC3E}">
        <p14:creationId xmlns:p14="http://schemas.microsoft.com/office/powerpoint/2010/main" val="420476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Layman’s Terms: To make a stand or to make a point, you have to work with the system that you are stuck in. You have to learn the game so that you can find the loop holes and play it better than the rest. </a:t>
            </a:r>
          </a:p>
          <a:p>
            <a:r>
              <a:rPr lang="en-US" b="1" dirty="0" smtClean="0"/>
              <a:t>Short Version: </a:t>
            </a:r>
          </a:p>
          <a:p>
            <a:pPr marL="0" indent="0">
              <a:buNone/>
            </a:pPr>
            <a:r>
              <a:rPr lang="en-US" sz="8800" b="1" dirty="0" smtClean="0"/>
              <a:t>Play the System</a:t>
            </a:r>
            <a:endParaRPr lang="en-US" sz="8800" b="1" dirty="0"/>
          </a:p>
        </p:txBody>
      </p:sp>
    </p:spTree>
    <p:extLst>
      <p:ext uri="{BB962C8B-B14F-4D97-AF65-F5344CB8AC3E}">
        <p14:creationId xmlns:p14="http://schemas.microsoft.com/office/powerpoint/2010/main" val="102255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Influences from Small Pasts</a:t>
            </a:r>
            <a:endParaRPr lang="en-US" dirty="0"/>
          </a:p>
        </p:txBody>
      </p:sp>
      <p:sp>
        <p:nvSpPr>
          <p:cNvPr id="3" name="Content Placeholder 2"/>
          <p:cNvSpPr>
            <a:spLocks noGrp="1"/>
          </p:cNvSpPr>
          <p:nvPr>
            <p:ph idx="1"/>
          </p:nvPr>
        </p:nvSpPr>
        <p:spPr>
          <a:xfrm>
            <a:off x="634954" y="2595562"/>
            <a:ext cx="8089946" cy="3670767"/>
          </a:xfrm>
        </p:spPr>
        <p:txBody>
          <a:bodyPr>
            <a:normAutofit lnSpcReduction="10000"/>
          </a:bodyPr>
          <a:lstStyle/>
          <a:p>
            <a:r>
              <a:rPr lang="en-US" b="1" dirty="0" smtClean="0"/>
              <a:t>Elvis Presley</a:t>
            </a:r>
          </a:p>
          <a:p>
            <a:r>
              <a:rPr lang="en-US" b="1" dirty="0" smtClean="0"/>
              <a:t>John Lennon</a:t>
            </a:r>
          </a:p>
          <a:p>
            <a:r>
              <a:rPr lang="en-US" b="1" dirty="0" err="1" smtClean="0"/>
              <a:t>Mos</a:t>
            </a:r>
            <a:r>
              <a:rPr lang="en-US" b="1" dirty="0" smtClean="0"/>
              <a:t> </a:t>
            </a:r>
            <a:r>
              <a:rPr lang="en-US" b="1" dirty="0" err="1" smtClean="0"/>
              <a:t>Def</a:t>
            </a:r>
            <a:endParaRPr lang="en-US" b="1" dirty="0" smtClean="0"/>
          </a:p>
          <a:p>
            <a:r>
              <a:rPr lang="en-US" b="1" dirty="0" smtClean="0"/>
              <a:t>Marilyn Monroe</a:t>
            </a:r>
          </a:p>
          <a:p>
            <a:r>
              <a:rPr lang="en-US" b="1" dirty="0" smtClean="0"/>
              <a:t>William Shakespeare</a:t>
            </a:r>
          </a:p>
          <a:p>
            <a:r>
              <a:rPr lang="en-US" b="1" dirty="0" smtClean="0"/>
              <a:t>Diana Ross</a:t>
            </a:r>
          </a:p>
          <a:p>
            <a:r>
              <a:rPr lang="en-US" b="1" dirty="0" smtClean="0"/>
              <a:t>Who else?</a:t>
            </a:r>
            <a:endParaRPr lang="en-US" b="1" dirty="0"/>
          </a:p>
        </p:txBody>
      </p:sp>
      <p:pic>
        <p:nvPicPr>
          <p:cNvPr id="4" name="Picture 3" descr="mosaic-art-by-melonhead-gallery-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058" y="2291275"/>
            <a:ext cx="4136821" cy="4136821"/>
          </a:xfrm>
          <a:prstGeom prst="rect">
            <a:avLst/>
          </a:prstGeom>
        </p:spPr>
      </p:pic>
    </p:spTree>
    <p:extLst>
      <p:ext uri="{BB962C8B-B14F-4D97-AF65-F5344CB8AC3E}">
        <p14:creationId xmlns:p14="http://schemas.microsoft.com/office/powerpoint/2010/main" val="60812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1323658"/>
          </a:xfrm>
        </p:spPr>
        <p:txBody>
          <a:bodyPr>
            <a:normAutofit/>
          </a:bodyPr>
          <a:lstStyle/>
          <a:p>
            <a:r>
              <a:rPr lang="en-US" dirty="0" smtClean="0"/>
              <a:t>So where does Shakespeare come into play?</a:t>
            </a:r>
            <a:endParaRPr lang="en-US" dirty="0"/>
          </a:p>
        </p:txBody>
      </p:sp>
      <p:sp>
        <p:nvSpPr>
          <p:cNvPr id="3" name="Content Placeholder 2"/>
          <p:cNvSpPr>
            <a:spLocks noGrp="1"/>
          </p:cNvSpPr>
          <p:nvPr>
            <p:ph idx="1"/>
          </p:nvPr>
        </p:nvSpPr>
        <p:spPr>
          <a:xfrm>
            <a:off x="687867" y="2595562"/>
            <a:ext cx="8037033" cy="3670767"/>
          </a:xfrm>
        </p:spPr>
        <p:txBody>
          <a:bodyPr>
            <a:noAutofit/>
          </a:bodyPr>
          <a:lstStyle/>
          <a:p>
            <a:r>
              <a:rPr lang="en-US" sz="2800" b="1" dirty="0" smtClean="0"/>
              <a:t>Shakespeare was like an DJ. He took other people’s work and tried to create something of his own. He is a little like Elvis. Elvis sprung from music associated with Black culture and created something that the mainstream culture loved. Love him or hate him for it, that is what he did. Shakespeare did the same thing. </a:t>
            </a:r>
            <a:endParaRPr lang="en-US" sz="2800" b="1" dirty="0"/>
          </a:p>
        </p:txBody>
      </p:sp>
    </p:spTree>
    <p:extLst>
      <p:ext uri="{BB962C8B-B14F-4D97-AF65-F5344CB8AC3E}">
        <p14:creationId xmlns:p14="http://schemas.microsoft.com/office/powerpoint/2010/main" val="61005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8571"/>
            <a:ext cx="8913813" cy="1429685"/>
          </a:xfrm>
        </p:spPr>
        <p:txBody>
          <a:bodyPr>
            <a:normAutofit fontScale="90000"/>
          </a:bodyPr>
          <a:lstStyle/>
          <a:p>
            <a:r>
              <a:rPr lang="en-US" dirty="0" smtClean="0"/>
              <a:t>How do you critique society when your position in society is so insignificant?</a:t>
            </a:r>
            <a:endParaRPr lang="en-US" dirty="0"/>
          </a:p>
        </p:txBody>
      </p:sp>
      <p:sp>
        <p:nvSpPr>
          <p:cNvPr id="3" name="Content Placeholder 2"/>
          <p:cNvSpPr>
            <a:spLocks noGrp="1"/>
          </p:cNvSpPr>
          <p:nvPr>
            <p:ph idx="1"/>
          </p:nvPr>
        </p:nvSpPr>
        <p:spPr/>
        <p:txBody>
          <a:bodyPr/>
          <a:lstStyle/>
          <a:p>
            <a:r>
              <a:rPr lang="en-US" b="1" dirty="0" smtClean="0"/>
              <a:t>You hit the mainstream. If you want to reach millions, then you play the game in a place where more people will respond… Pop culture… mainstream culture… </a:t>
            </a:r>
          </a:p>
          <a:p>
            <a:r>
              <a:rPr lang="en-US" b="1" dirty="0" smtClean="0"/>
              <a:t>The Catch: You have got to do it in a way that uses the old, but puts a new twist on it. </a:t>
            </a:r>
          </a:p>
          <a:p>
            <a:r>
              <a:rPr lang="en-US" b="1" dirty="0" smtClean="0"/>
              <a:t>In the Middle Ages, they called that NEWFANGELEDNESS.</a:t>
            </a:r>
          </a:p>
          <a:p>
            <a:r>
              <a:rPr lang="en-US" b="1" dirty="0" smtClean="0"/>
              <a:t>Shakespeare’s Mainstream: Theatre, Vernacular  </a:t>
            </a:r>
            <a:endParaRPr lang="en-US" b="1" dirty="0"/>
          </a:p>
        </p:txBody>
      </p:sp>
    </p:spTree>
    <p:extLst>
      <p:ext uri="{BB962C8B-B14F-4D97-AF65-F5344CB8AC3E}">
        <p14:creationId xmlns:p14="http://schemas.microsoft.com/office/powerpoint/2010/main" val="260997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Vernacular</a:t>
            </a:r>
            <a:endParaRPr lang="en-US" dirty="0"/>
          </a:p>
        </p:txBody>
      </p:sp>
      <p:sp>
        <p:nvSpPr>
          <p:cNvPr id="3" name="Content Placeholder 2"/>
          <p:cNvSpPr>
            <a:spLocks noGrp="1"/>
          </p:cNvSpPr>
          <p:nvPr>
            <p:ph idx="1"/>
          </p:nvPr>
        </p:nvSpPr>
        <p:spPr/>
        <p:txBody>
          <a:bodyPr/>
          <a:lstStyle/>
          <a:p>
            <a:r>
              <a:rPr lang="en-US" b="1" dirty="0" smtClean="0"/>
              <a:t>Vernacular is another term for everyday language of a given time frame.</a:t>
            </a:r>
          </a:p>
          <a:p>
            <a:r>
              <a:rPr lang="en-US" b="1" dirty="0" smtClean="0"/>
              <a:t>Examples of Internet vernacular that have derived since 1991 when Internet became available to present day:</a:t>
            </a:r>
          </a:p>
          <a:p>
            <a:r>
              <a:rPr lang="en-US" b="1" dirty="0" smtClean="0"/>
              <a:t>“Turn Up” “TBT” “I can’t even.” “</a:t>
            </a:r>
            <a:r>
              <a:rPr lang="en-US" b="1" dirty="0" err="1" smtClean="0"/>
              <a:t>Hashtag</a:t>
            </a:r>
            <a:r>
              <a:rPr lang="en-US" b="1" dirty="0" smtClean="0"/>
              <a:t>” “YOLO” “Tweet” “Google it.” “</a:t>
            </a:r>
            <a:r>
              <a:rPr lang="en-US" b="1" dirty="0" err="1" smtClean="0"/>
              <a:t>Fam</a:t>
            </a:r>
            <a:r>
              <a:rPr lang="en-US" b="1" dirty="0" smtClean="0"/>
              <a:t>” “</a:t>
            </a:r>
            <a:r>
              <a:rPr lang="en-US" b="1" dirty="0" err="1" smtClean="0"/>
              <a:t>Slayin</a:t>
            </a:r>
            <a:r>
              <a:rPr lang="en-US" b="1" dirty="0" smtClean="0"/>
              <a:t>’” “K” “OMG” “Download” “FYI” “BTW” “ASAP” and so many others… Like people who excessively use LOL or </a:t>
            </a:r>
            <a:r>
              <a:rPr lang="en-US" b="1" dirty="0" err="1" smtClean="0"/>
              <a:t>lols</a:t>
            </a:r>
            <a:r>
              <a:rPr lang="en-US" b="1" dirty="0" smtClean="0"/>
              <a:t> in text messages… </a:t>
            </a:r>
          </a:p>
          <a:p>
            <a:r>
              <a:rPr lang="en-US" b="1" dirty="0" smtClean="0"/>
              <a:t>Shakespeare used Elizabethan vernacular.</a:t>
            </a:r>
            <a:endParaRPr lang="en-US" b="1" dirty="0"/>
          </a:p>
        </p:txBody>
      </p:sp>
    </p:spTree>
    <p:extLst>
      <p:ext uri="{BB962C8B-B14F-4D97-AF65-F5344CB8AC3E}">
        <p14:creationId xmlns:p14="http://schemas.microsoft.com/office/powerpoint/2010/main" val="171919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Tie to </a:t>
            </a:r>
            <a:r>
              <a:rPr lang="en-US" u="sng" dirty="0" smtClean="0"/>
              <a:t>A Midsummer Night’s Dream </a:t>
            </a:r>
            <a:endParaRPr lang="en-US" u="sng" dirty="0"/>
          </a:p>
        </p:txBody>
      </p:sp>
      <p:sp>
        <p:nvSpPr>
          <p:cNvPr id="3" name="Content Placeholder 2"/>
          <p:cNvSpPr>
            <a:spLocks noGrp="1"/>
          </p:cNvSpPr>
          <p:nvPr>
            <p:ph idx="1"/>
          </p:nvPr>
        </p:nvSpPr>
        <p:spPr/>
        <p:txBody>
          <a:bodyPr/>
          <a:lstStyle/>
          <a:p>
            <a:r>
              <a:rPr lang="en-US" b="1" dirty="0" smtClean="0"/>
              <a:t>Take a fairytale and use the archetypes to create a traditional vibe. </a:t>
            </a:r>
            <a:r>
              <a:rPr lang="en-US" b="1" dirty="0" smtClean="0"/>
              <a:t> </a:t>
            </a:r>
            <a:endParaRPr lang="en-US" b="1" dirty="0" smtClean="0"/>
          </a:p>
          <a:p>
            <a:r>
              <a:rPr lang="en-US" b="1" dirty="0" smtClean="0"/>
              <a:t>BUT… then throw in some jabs. Shakespeare is the King of Backhanded Compliments. He is a word poet and he is passive in his approach, but that makes you feel smart when you figure it out. </a:t>
            </a:r>
          </a:p>
          <a:p>
            <a:r>
              <a:rPr lang="en-US" b="1" dirty="0" smtClean="0"/>
              <a:t>With </a:t>
            </a:r>
            <a:r>
              <a:rPr lang="en-US" b="1" i="1" dirty="0" smtClean="0"/>
              <a:t>A Midsummer Night’s Dream</a:t>
            </a:r>
            <a:r>
              <a:rPr lang="en-US" b="1" dirty="0" smtClean="0"/>
              <a:t>, he played the system.</a:t>
            </a:r>
            <a:endParaRPr lang="en-US" b="1" dirty="0"/>
          </a:p>
        </p:txBody>
      </p:sp>
    </p:spTree>
    <p:extLst>
      <p:ext uri="{BB962C8B-B14F-4D97-AF65-F5344CB8AC3E}">
        <p14:creationId xmlns:p14="http://schemas.microsoft.com/office/powerpoint/2010/main" val="131123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Ceci</a:t>
            </a:r>
            <a:r>
              <a:rPr lang="en-US" dirty="0" smtClean="0"/>
              <a:t> </a:t>
            </a:r>
            <a:r>
              <a:rPr lang="en-US" dirty="0" err="1" smtClean="0"/>
              <a:t>n’est</a:t>
            </a:r>
            <a:r>
              <a:rPr lang="en-US" dirty="0" smtClean="0"/>
              <a:t> pas </a:t>
            </a:r>
            <a:r>
              <a:rPr lang="en-US" dirty="0" err="1" smtClean="0"/>
              <a:t>une</a:t>
            </a:r>
            <a:r>
              <a:rPr lang="en-US" dirty="0" smtClean="0"/>
              <a:t> pipe.</a:t>
            </a:r>
            <a:endParaRPr lang="en-US" dirty="0"/>
          </a:p>
        </p:txBody>
      </p:sp>
      <p:pic>
        <p:nvPicPr>
          <p:cNvPr id="4" name="Picture 3" descr="MAGRITTE THIS IS NOT A PIPE 1928-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70" y="2498892"/>
            <a:ext cx="5097408" cy="3552089"/>
          </a:xfrm>
          <a:prstGeom prst="rect">
            <a:avLst/>
          </a:prstGeom>
        </p:spPr>
      </p:pic>
    </p:spTree>
    <p:extLst>
      <p:ext uri="{BB962C8B-B14F-4D97-AF65-F5344CB8AC3E}">
        <p14:creationId xmlns:p14="http://schemas.microsoft.com/office/powerpoint/2010/main" val="347801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that Reference.</a:t>
            </a:r>
            <a:endParaRPr lang="en-US" dirty="0"/>
          </a:p>
        </p:txBody>
      </p:sp>
      <p:sp>
        <p:nvSpPr>
          <p:cNvPr id="3" name="Content Placeholder 2"/>
          <p:cNvSpPr>
            <a:spLocks noGrp="1"/>
          </p:cNvSpPr>
          <p:nvPr>
            <p:ph idx="1"/>
          </p:nvPr>
        </p:nvSpPr>
        <p:spPr>
          <a:xfrm>
            <a:off x="545611" y="2304507"/>
            <a:ext cx="7841074" cy="3926731"/>
          </a:xfrm>
        </p:spPr>
        <p:txBody>
          <a:bodyPr>
            <a:normAutofit fontScale="70000" lnSpcReduction="20000"/>
          </a:bodyPr>
          <a:lstStyle/>
          <a:p>
            <a:r>
              <a:rPr lang="en-US" b="1" dirty="0" smtClean="0"/>
              <a:t>Bob </a:t>
            </a:r>
            <a:r>
              <a:rPr lang="en-US" b="1" dirty="0" smtClean="0"/>
              <a:t>Dylan “Oxford Town”- 1962 James Meredith enrolled in the University of Mississippi (in Oxford, Mississippi)</a:t>
            </a:r>
          </a:p>
          <a:p>
            <a:r>
              <a:rPr lang="en-US" b="1" dirty="0" smtClean="0"/>
              <a:t>Don McLean “American Pie” (The Day the Music Died)- references The Beatles, Bob Dylan, Elvis, Janis Joplin, The </a:t>
            </a:r>
            <a:r>
              <a:rPr lang="en-US" b="1" dirty="0" err="1" smtClean="0"/>
              <a:t>Byrds</a:t>
            </a:r>
            <a:r>
              <a:rPr lang="en-US" b="1" dirty="0" smtClean="0"/>
              <a:t>, Richie Valens, Buddy Holly, &amp; the Big Bopper</a:t>
            </a:r>
          </a:p>
          <a:p>
            <a:r>
              <a:rPr lang="en-US" b="1" dirty="0" smtClean="0"/>
              <a:t>Dire Straits “Sultans of Swing”- references </a:t>
            </a:r>
            <a:r>
              <a:rPr lang="en-US" b="1" i="1" dirty="0" smtClean="0"/>
              <a:t>Romeo &amp; Juliet</a:t>
            </a:r>
          </a:p>
          <a:p>
            <a:r>
              <a:rPr lang="en-US" b="1" dirty="0" err="1" smtClean="0"/>
              <a:t>Lynrd</a:t>
            </a:r>
            <a:r>
              <a:rPr lang="en-US" b="1" dirty="0" smtClean="0"/>
              <a:t> </a:t>
            </a:r>
            <a:r>
              <a:rPr lang="en-US" b="1" dirty="0" err="1" smtClean="0"/>
              <a:t>Skynrd</a:t>
            </a:r>
            <a:r>
              <a:rPr lang="en-US" b="1" dirty="0" smtClean="0"/>
              <a:t> “Sweet Home Alabama”- criticizes Neil </a:t>
            </a:r>
            <a:r>
              <a:rPr lang="en-US" b="1" dirty="0" smtClean="0"/>
              <a:t>Young</a:t>
            </a:r>
          </a:p>
          <a:p>
            <a:r>
              <a:rPr lang="en-US" b="1" dirty="0" err="1" smtClean="0"/>
              <a:t>Macklemore</a:t>
            </a:r>
            <a:r>
              <a:rPr lang="en-US" b="1" dirty="0" smtClean="0"/>
              <a:t> “Growing Up” references reading Langston Hughes, </a:t>
            </a:r>
            <a:r>
              <a:rPr lang="en-US" b="1" i="1" dirty="0" smtClean="0"/>
              <a:t>A Raisin in the Sun</a:t>
            </a:r>
            <a:r>
              <a:rPr lang="en-US" b="1" dirty="0" smtClean="0"/>
              <a:t>, </a:t>
            </a:r>
            <a:r>
              <a:rPr lang="en-US" b="1" i="1" dirty="0" smtClean="0"/>
              <a:t>The Alchemist</a:t>
            </a:r>
            <a:r>
              <a:rPr lang="en-US" b="1" dirty="0" smtClean="0"/>
              <a:t>, and James Baldwin, and listening to David Bowie, 2Pac, &amp; Sam Cooke</a:t>
            </a:r>
            <a:endParaRPr lang="en-US" b="1" dirty="0" smtClean="0"/>
          </a:p>
          <a:p>
            <a:r>
              <a:rPr lang="en-US" b="1" dirty="0" smtClean="0"/>
              <a:t>Theseus &amp; Hippolyta?</a:t>
            </a:r>
          </a:p>
          <a:p>
            <a:r>
              <a:rPr lang="en-US" b="1" dirty="0" smtClean="0"/>
              <a:t>The Tale of </a:t>
            </a:r>
            <a:r>
              <a:rPr lang="en-US" b="1" dirty="0" err="1" smtClean="0"/>
              <a:t>Pyramus</a:t>
            </a:r>
            <a:r>
              <a:rPr lang="en-US" b="1" dirty="0" smtClean="0"/>
              <a:t> &amp; </a:t>
            </a:r>
            <a:r>
              <a:rPr lang="en-US" b="1" dirty="0" err="1" smtClean="0"/>
              <a:t>Thisbe</a:t>
            </a:r>
            <a:r>
              <a:rPr lang="en-US" b="1" dirty="0" smtClean="0"/>
              <a:t>?</a:t>
            </a:r>
          </a:p>
          <a:p>
            <a:endParaRPr lang="en-US" b="1" dirty="0" smtClean="0"/>
          </a:p>
          <a:p>
            <a:endParaRPr lang="en-US" b="1" dirty="0"/>
          </a:p>
        </p:txBody>
      </p:sp>
    </p:spTree>
    <p:extLst>
      <p:ext uri="{BB962C8B-B14F-4D97-AF65-F5344CB8AC3E}">
        <p14:creationId xmlns:p14="http://schemas.microsoft.com/office/powerpoint/2010/main" val="3687824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The Inside Joke</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err="1" smtClean="0"/>
              <a:t>Huon</a:t>
            </a:r>
            <a:r>
              <a:rPr lang="en-US" b="1" i="1" dirty="0" smtClean="0"/>
              <a:t> of </a:t>
            </a:r>
            <a:r>
              <a:rPr lang="en-US" b="1" i="1" dirty="0" err="1" smtClean="0"/>
              <a:t>Bourdeaux</a:t>
            </a:r>
            <a:r>
              <a:rPr lang="en-US" b="1" dirty="0" smtClean="0"/>
              <a:t> (Medieval French romance) borrowed Oberon</a:t>
            </a:r>
            <a:endParaRPr lang="en-US" b="1" i="1" dirty="0" smtClean="0"/>
          </a:p>
          <a:p>
            <a:r>
              <a:rPr lang="en-US" b="1" i="1" dirty="0" smtClean="0"/>
              <a:t>Golden Ass</a:t>
            </a:r>
            <a:r>
              <a:rPr lang="en-US" b="1" dirty="0" smtClean="0"/>
              <a:t> by Apuleius </a:t>
            </a:r>
          </a:p>
          <a:p>
            <a:pPr marL="0" indent="0">
              <a:buNone/>
            </a:pPr>
            <a:r>
              <a:rPr lang="en-US" b="1" dirty="0" smtClean="0">
                <a:solidFill>
                  <a:schemeClr val="accent1">
                    <a:lumMod val="75000"/>
                  </a:schemeClr>
                </a:solidFill>
                <a:sym typeface="Wingdings"/>
              </a:rPr>
              <a:t></a:t>
            </a:r>
            <a:r>
              <a:rPr lang="en-US" b="1" dirty="0" smtClean="0">
                <a:sym typeface="Wingdings"/>
              </a:rPr>
              <a:t> Tale of a man who turned into an ass</a:t>
            </a:r>
            <a:endParaRPr lang="en-US" b="1" dirty="0" smtClean="0"/>
          </a:p>
          <a:p>
            <a:r>
              <a:rPr lang="en-US" b="1" i="1" dirty="0" smtClean="0"/>
              <a:t>Metamorphoses</a:t>
            </a:r>
            <a:r>
              <a:rPr lang="en-US" b="1" dirty="0" smtClean="0"/>
              <a:t> by Ovid</a:t>
            </a:r>
          </a:p>
          <a:p>
            <a:pPr>
              <a:buFont typeface="Wingdings" charset="0"/>
              <a:buChar char="à"/>
            </a:pPr>
            <a:r>
              <a:rPr lang="en-US" b="1" i="1" dirty="0" smtClean="0">
                <a:sym typeface="Wingdings"/>
              </a:rPr>
              <a:t>The Tale of </a:t>
            </a:r>
            <a:r>
              <a:rPr lang="en-US" b="1" i="1" dirty="0" err="1" smtClean="0">
                <a:sym typeface="Wingdings"/>
              </a:rPr>
              <a:t>Pyramus</a:t>
            </a:r>
            <a:r>
              <a:rPr lang="en-US" b="1" i="1" dirty="0" smtClean="0">
                <a:sym typeface="Wingdings"/>
              </a:rPr>
              <a:t> and </a:t>
            </a:r>
            <a:r>
              <a:rPr lang="en-US" b="1" i="1" dirty="0" err="1" smtClean="0">
                <a:sym typeface="Wingdings"/>
              </a:rPr>
              <a:t>Thisbe</a:t>
            </a:r>
            <a:endParaRPr lang="en-US" b="1" i="1" dirty="0" smtClean="0">
              <a:sym typeface="Wingdings"/>
            </a:endParaRPr>
          </a:p>
          <a:p>
            <a:pPr>
              <a:buFont typeface="Wingdings" charset="0"/>
              <a:buChar char="à"/>
            </a:pPr>
            <a:r>
              <a:rPr lang="en-US" b="1" i="1" dirty="0" smtClean="0">
                <a:sym typeface="Wingdings"/>
              </a:rPr>
              <a:t>The Name </a:t>
            </a:r>
            <a:r>
              <a:rPr lang="en-US" b="1" i="1" dirty="0" err="1" smtClean="0">
                <a:sym typeface="Wingdings"/>
              </a:rPr>
              <a:t>Titania</a:t>
            </a:r>
            <a:endParaRPr lang="en-US" b="1" i="1" dirty="0" smtClean="0"/>
          </a:p>
          <a:p>
            <a:r>
              <a:rPr lang="en-US" b="1" i="1" dirty="0" smtClean="0"/>
              <a:t>Lives of the Noble Grecians and Romans</a:t>
            </a:r>
            <a:r>
              <a:rPr lang="en-US" b="1" dirty="0" smtClean="0"/>
              <a:t> by Plutarch</a:t>
            </a:r>
          </a:p>
          <a:p>
            <a:pPr>
              <a:buFont typeface="Wingdings" charset="0"/>
              <a:buChar char="à"/>
            </a:pPr>
            <a:r>
              <a:rPr lang="en-US" b="1" dirty="0" smtClean="0">
                <a:sym typeface="Wingdings"/>
              </a:rPr>
              <a:t>Borrowed Characters: Theseus &amp; Hippolyta</a:t>
            </a:r>
            <a:r>
              <a:rPr lang="en-US" b="1" dirty="0" smtClean="0"/>
              <a:t> </a:t>
            </a:r>
          </a:p>
          <a:p>
            <a:pPr marL="0" indent="0">
              <a:buNone/>
            </a:pPr>
            <a:endParaRPr lang="en-US" b="1" dirty="0"/>
          </a:p>
        </p:txBody>
      </p:sp>
    </p:spTree>
    <p:extLst>
      <p:ext uri="{BB962C8B-B14F-4D97-AF65-F5344CB8AC3E}">
        <p14:creationId xmlns:p14="http://schemas.microsoft.com/office/powerpoint/2010/main" val="219269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Mimesis</a:t>
            </a:r>
            <a:endParaRPr lang="en-US" dirty="0"/>
          </a:p>
        </p:txBody>
      </p:sp>
      <p:sp>
        <p:nvSpPr>
          <p:cNvPr id="3" name="Content Placeholder 2"/>
          <p:cNvSpPr>
            <a:spLocks noGrp="1"/>
          </p:cNvSpPr>
          <p:nvPr>
            <p:ph idx="1"/>
          </p:nvPr>
        </p:nvSpPr>
        <p:spPr>
          <a:xfrm>
            <a:off x="4867980" y="2595562"/>
            <a:ext cx="3856919" cy="3670767"/>
          </a:xfrm>
        </p:spPr>
        <p:txBody>
          <a:bodyPr>
            <a:normAutofit lnSpcReduction="10000"/>
          </a:bodyPr>
          <a:lstStyle/>
          <a:p>
            <a:r>
              <a:rPr lang="en-US" b="1" dirty="0" smtClean="0"/>
              <a:t>Mimesis is the imitation or a representation of the real world in art or literature.</a:t>
            </a:r>
          </a:p>
          <a:p>
            <a:r>
              <a:rPr lang="en-US" b="1" dirty="0" smtClean="0"/>
              <a:t>Mimesis can be more broadly defined as re-creating something with a twist. With mimesis, there is something lost when going from one thing to another. Yet, with that loss, there is also a gain of some sort- a new creation. </a:t>
            </a:r>
            <a:endParaRPr lang="en-US" b="1" dirty="0"/>
          </a:p>
        </p:txBody>
      </p:sp>
      <p:pic>
        <p:nvPicPr>
          <p:cNvPr id="4" name="Picture 3" descr="7b31l6p3y5ix03ndohvqv6usj.695x590x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31" y="2669689"/>
            <a:ext cx="4236720" cy="3596640"/>
          </a:xfrm>
          <a:prstGeom prst="rect">
            <a:avLst/>
          </a:prstGeom>
        </p:spPr>
      </p:pic>
    </p:spTree>
    <p:extLst>
      <p:ext uri="{BB962C8B-B14F-4D97-AF65-F5344CB8AC3E}">
        <p14:creationId xmlns:p14="http://schemas.microsoft.com/office/powerpoint/2010/main" val="326813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Implications</a:t>
            </a:r>
            <a:endParaRPr lang="en-US" dirty="0"/>
          </a:p>
        </p:txBody>
      </p:sp>
      <p:pic>
        <p:nvPicPr>
          <p:cNvPr id="5" name="Picture 4" descr="platonic_idealism.jpg"/>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474996" y="2609328"/>
            <a:ext cx="6448701" cy="3182611"/>
          </a:xfrm>
          <a:prstGeom prst="rect">
            <a:avLst/>
          </a:prstGeom>
        </p:spPr>
      </p:pic>
    </p:spTree>
    <p:extLst>
      <p:ext uri="{BB962C8B-B14F-4D97-AF65-F5344CB8AC3E}">
        <p14:creationId xmlns:p14="http://schemas.microsoft.com/office/powerpoint/2010/main" val="169398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Context…</a:t>
            </a:r>
            <a:endParaRPr lang="en-US" dirty="0"/>
          </a:p>
        </p:txBody>
      </p:sp>
      <p:pic>
        <p:nvPicPr>
          <p:cNvPr id="4" name="Picture 3" descr="PoiesisMimesisKatharsis.pn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341101" y="2360825"/>
            <a:ext cx="6604000" cy="4089400"/>
          </a:xfrm>
          <a:prstGeom prst="rect">
            <a:avLst/>
          </a:prstGeom>
        </p:spPr>
      </p:pic>
    </p:spTree>
    <p:extLst>
      <p:ext uri="{BB962C8B-B14F-4D97-AF65-F5344CB8AC3E}">
        <p14:creationId xmlns:p14="http://schemas.microsoft.com/office/powerpoint/2010/main" val="318283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Plato’s Theory of Mimesis</a:t>
            </a:r>
            <a:endParaRPr lang="en-US" dirty="0"/>
          </a:p>
        </p:txBody>
      </p:sp>
      <p:sp>
        <p:nvSpPr>
          <p:cNvPr id="3" name="Content Placeholder 2"/>
          <p:cNvSpPr>
            <a:spLocks noGrp="1"/>
          </p:cNvSpPr>
          <p:nvPr>
            <p:ph idx="1"/>
          </p:nvPr>
        </p:nvSpPr>
        <p:spPr/>
        <p:txBody>
          <a:bodyPr/>
          <a:lstStyle/>
          <a:p>
            <a:r>
              <a:rPr lang="en-US" b="1" dirty="0" smtClean="0"/>
              <a:t>All Art is mimetic by nature</a:t>
            </a:r>
          </a:p>
          <a:p>
            <a:r>
              <a:rPr lang="en-US" b="1" dirty="0" smtClean="0"/>
              <a:t>Art is an imitation of life</a:t>
            </a:r>
          </a:p>
          <a:p>
            <a:r>
              <a:rPr lang="en-US" b="1" dirty="0" smtClean="0"/>
              <a:t>The idea is the ultimate reality</a:t>
            </a:r>
          </a:p>
          <a:p>
            <a:r>
              <a:rPr lang="en-US" b="1" dirty="0" smtClean="0"/>
              <a:t>Art imitates the idea- an imitation of reality</a:t>
            </a:r>
          </a:p>
          <a:p>
            <a:r>
              <a:rPr lang="en-US" b="1" dirty="0" smtClean="0"/>
              <a:t>Poetry is twice removed from reality</a:t>
            </a:r>
            <a:endParaRPr lang="en-US" b="1" dirty="0"/>
          </a:p>
        </p:txBody>
      </p:sp>
    </p:spTree>
    <p:extLst>
      <p:ext uri="{BB962C8B-B14F-4D97-AF65-F5344CB8AC3E}">
        <p14:creationId xmlns:p14="http://schemas.microsoft.com/office/powerpoint/2010/main" val="57220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 Photography</a:t>
            </a:r>
            <a:endParaRPr lang="en-US" dirty="0"/>
          </a:p>
        </p:txBody>
      </p:sp>
      <p:pic>
        <p:nvPicPr>
          <p:cNvPr id="4" name="Picture 3" descr="remake-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8" y="2262261"/>
            <a:ext cx="7223760" cy="4370832"/>
          </a:xfrm>
          <a:prstGeom prst="rect">
            <a:avLst/>
          </a:prstGeom>
        </p:spPr>
      </p:pic>
    </p:spTree>
    <p:extLst>
      <p:ext uri="{BB962C8B-B14F-4D97-AF65-F5344CB8AC3E}">
        <p14:creationId xmlns:p14="http://schemas.microsoft.com/office/powerpoint/2010/main" val="354950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with Starry Starry Night</a:t>
            </a:r>
            <a:endParaRPr lang="en-US" dirty="0"/>
          </a:p>
        </p:txBody>
      </p:sp>
      <p:pic>
        <p:nvPicPr>
          <p:cNvPr id="4" name="Picture 3" descr="Famous-paintings-by-Andy-Alcal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109" y="2375976"/>
            <a:ext cx="4217452" cy="3992521"/>
          </a:xfrm>
          <a:prstGeom prst="rect">
            <a:avLst/>
          </a:prstGeom>
        </p:spPr>
      </p:pic>
    </p:spTree>
    <p:extLst>
      <p:ext uri="{BB962C8B-B14F-4D97-AF65-F5344CB8AC3E}">
        <p14:creationId xmlns:p14="http://schemas.microsoft.com/office/powerpoint/2010/main" val="113372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with Objects</a:t>
            </a:r>
            <a:endParaRPr lang="en-US" dirty="0"/>
          </a:p>
        </p:txBody>
      </p:sp>
      <p:pic>
        <p:nvPicPr>
          <p:cNvPr id="4" name="Picture 3" descr="0005997238_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600" y="2447606"/>
            <a:ext cx="5080000" cy="3810000"/>
          </a:xfrm>
          <a:prstGeom prst="rect">
            <a:avLst/>
          </a:prstGeom>
        </p:spPr>
      </p:pic>
    </p:spTree>
    <p:extLst>
      <p:ext uri="{BB962C8B-B14F-4D97-AF65-F5344CB8AC3E}">
        <p14:creationId xmlns:p14="http://schemas.microsoft.com/office/powerpoint/2010/main" val="1650191008"/>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4204</TotalTime>
  <Words>1050</Words>
  <Application>Microsoft Macintosh PowerPoint</Application>
  <PresentationFormat>On-screen Show (4:3)</PresentationFormat>
  <Paragraphs>76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Perception</vt:lpstr>
      <vt:lpstr>A Midsummer Night’s Dream</vt:lpstr>
      <vt:lpstr>Ceci n’est pas une pipe.</vt:lpstr>
      <vt:lpstr>Mimesis</vt:lpstr>
      <vt:lpstr>Understanding the Implications</vt:lpstr>
      <vt:lpstr>In Context…</vt:lpstr>
      <vt:lpstr>Plato’s Theory of Mimesis</vt:lpstr>
      <vt:lpstr>Example in Photography</vt:lpstr>
      <vt:lpstr>Example with Starry Starry Night</vt:lpstr>
      <vt:lpstr>Example with Objects</vt:lpstr>
      <vt:lpstr>Example in Architecture</vt:lpstr>
      <vt:lpstr>Mimesis in Literature</vt:lpstr>
      <vt:lpstr>Mimesis into Archetypes</vt:lpstr>
      <vt:lpstr>Radical Mimesis</vt:lpstr>
      <vt:lpstr>Translation</vt:lpstr>
      <vt:lpstr>BIG Influences from Small Pasts</vt:lpstr>
      <vt:lpstr>So where does Shakespeare come into play?</vt:lpstr>
      <vt:lpstr>How do you critique society when your position in society is so insignificant?</vt:lpstr>
      <vt:lpstr>Vernacular</vt:lpstr>
      <vt:lpstr>Tie to A Midsummer Night’s Dream </vt:lpstr>
      <vt:lpstr>Name that Reference.</vt:lpstr>
      <vt:lpstr>Like The Inside Joke</vt:lpstr>
    </vt:vector>
  </TitlesOfParts>
  <Company>Indiana Unversity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Midsummer Night’s Dream</dc:title>
  <dc:creator>Kaylie Fougerousse</dc:creator>
  <cp:lastModifiedBy>Kaylie Fougerousse</cp:lastModifiedBy>
  <cp:revision>18</cp:revision>
  <dcterms:created xsi:type="dcterms:W3CDTF">2015-12-26T06:49:11Z</dcterms:created>
  <dcterms:modified xsi:type="dcterms:W3CDTF">2016-01-09T23:47:58Z</dcterms:modified>
</cp:coreProperties>
</file>