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58" r:id="rId5"/>
    <p:sldId id="278" r:id="rId6"/>
    <p:sldId id="259" r:id="rId7"/>
    <p:sldId id="279" r:id="rId8"/>
    <p:sldId id="260" r:id="rId9"/>
    <p:sldId id="280" r:id="rId10"/>
    <p:sldId id="261" r:id="rId11"/>
    <p:sldId id="281" r:id="rId12"/>
    <p:sldId id="262" r:id="rId13"/>
    <p:sldId id="263" r:id="rId14"/>
    <p:sldId id="282" r:id="rId15"/>
    <p:sldId id="264" r:id="rId16"/>
    <p:sldId id="283" r:id="rId17"/>
    <p:sldId id="265" r:id="rId18"/>
    <p:sldId id="284" r:id="rId19"/>
    <p:sldId id="266" r:id="rId20"/>
    <p:sldId id="285" r:id="rId21"/>
    <p:sldId id="267" r:id="rId22"/>
    <p:sldId id="286" r:id="rId23"/>
    <p:sldId id="268" r:id="rId24"/>
    <p:sldId id="287" r:id="rId25"/>
    <p:sldId id="269" r:id="rId26"/>
    <p:sldId id="288" r:id="rId27"/>
    <p:sldId id="270" r:id="rId28"/>
    <p:sldId id="289" r:id="rId29"/>
    <p:sldId id="271" r:id="rId30"/>
    <p:sldId id="290" r:id="rId31"/>
    <p:sldId id="272" r:id="rId32"/>
    <p:sldId id="291" r:id="rId33"/>
    <p:sldId id="273" r:id="rId34"/>
    <p:sldId id="292" r:id="rId35"/>
    <p:sldId id="274" r:id="rId36"/>
    <p:sldId id="293" r:id="rId37"/>
    <p:sldId id="275" r:id="rId38"/>
    <p:sldId id="294" r:id="rId39"/>
    <p:sldId id="276"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12"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5/15/16</a:t>
            </a:fld>
            <a:endParaRPr lang="en-US"/>
          </a:p>
        </p:txBody>
      </p:sp>
      <p:sp>
        <p:nvSpPr>
          <p:cNvPr id="9" name="Slide Number Placeholder 8"/>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lgn="ctr" eaLnBrk="1" latinLnBrk="0" hangingPunct="1"/>
            <a:endParaRPr kumimoji="0" lang="en-US" sz="1000" dirty="0">
              <a:solidFill>
                <a:schemeClr val="tx2">
                  <a:shade val="50000"/>
                </a:scheme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E637BB6B-EE1B-48FB-8575-0D55C373DE88}" type="datetimeFigureOut">
              <a:rPr lang="en-US" smtClean="0"/>
              <a:pPr eaLnBrk="1" latinLnBrk="0" hangingPunct="1"/>
              <a:t>5/15/16</a:t>
            </a:fld>
            <a:endParaRPr lang="en-US" sz="100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297" y="1411153"/>
            <a:ext cx="5746308" cy="2593975"/>
          </a:xfrm>
        </p:spPr>
        <p:txBody>
          <a:bodyPr/>
          <a:lstStyle/>
          <a:p>
            <a:pPr algn="ctr"/>
            <a:r>
              <a:rPr lang="en-US" b="1" dirty="0" smtClean="0">
                <a:solidFill>
                  <a:schemeClr val="tx1">
                    <a:lumMod val="95000"/>
                  </a:schemeClr>
                </a:solidFill>
                <a:latin typeface="+mn-lt"/>
              </a:rPr>
              <a:t>Literary Devices</a:t>
            </a:r>
            <a:br>
              <a:rPr lang="en-US" b="1" dirty="0" smtClean="0">
                <a:solidFill>
                  <a:schemeClr val="tx1">
                    <a:lumMod val="95000"/>
                  </a:schemeClr>
                </a:solidFill>
                <a:latin typeface="+mn-lt"/>
              </a:rPr>
            </a:br>
            <a:r>
              <a:rPr lang="en-US" b="1" dirty="0" smtClean="0">
                <a:solidFill>
                  <a:schemeClr val="tx1">
                    <a:lumMod val="95000"/>
                  </a:schemeClr>
                </a:solidFill>
                <a:latin typeface="+mn-lt"/>
              </a:rPr>
              <a:t>Terms 21-40</a:t>
            </a:r>
            <a:endParaRPr lang="en-US" b="1" dirty="0">
              <a:solidFill>
                <a:schemeClr val="tx1">
                  <a:lumMod val="95000"/>
                </a:schemeClr>
              </a:solidFill>
              <a:latin typeface="+mn-lt"/>
            </a:endParaRPr>
          </a:p>
        </p:txBody>
      </p:sp>
      <p:sp>
        <p:nvSpPr>
          <p:cNvPr id="3" name="Subtitle 2"/>
          <p:cNvSpPr>
            <a:spLocks noGrp="1"/>
          </p:cNvSpPr>
          <p:nvPr>
            <p:ph type="subTitle" idx="1"/>
          </p:nvPr>
        </p:nvSpPr>
        <p:spPr>
          <a:xfrm>
            <a:off x="3162124" y="4005128"/>
            <a:ext cx="2918231" cy="1752600"/>
          </a:xfrm>
        </p:spPr>
        <p:txBody>
          <a:bodyPr/>
          <a:lstStyle/>
          <a:p>
            <a:r>
              <a:rPr lang="en-US" dirty="0" smtClean="0"/>
              <a:t>English Language Arts</a:t>
            </a:r>
            <a:endParaRPr lang="en-US" dirty="0"/>
          </a:p>
        </p:txBody>
      </p:sp>
    </p:spTree>
    <p:extLst>
      <p:ext uri="{BB962C8B-B14F-4D97-AF65-F5344CB8AC3E}">
        <p14:creationId xmlns:p14="http://schemas.microsoft.com/office/powerpoint/2010/main" val="270109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Foreshadowing</a:t>
            </a:r>
            <a:endParaRPr lang="en-US" b="1" dirty="0"/>
          </a:p>
        </p:txBody>
      </p:sp>
      <p:sp>
        <p:nvSpPr>
          <p:cNvPr id="3" name="Content Placeholder 2"/>
          <p:cNvSpPr>
            <a:spLocks noGrp="1"/>
          </p:cNvSpPr>
          <p:nvPr>
            <p:ph idx="1"/>
          </p:nvPr>
        </p:nvSpPr>
        <p:spPr/>
        <p:txBody>
          <a:bodyPr>
            <a:normAutofit fontScale="92500" lnSpcReduction="20000"/>
          </a:bodyPr>
          <a:lstStyle/>
          <a:p>
            <a:r>
              <a:rPr lang="en-US" sz="3200" b="1" dirty="0"/>
              <a:t>the use of hints and clues to suggest what will happen later in a </a:t>
            </a:r>
            <a:r>
              <a:rPr lang="en-US" sz="3200" b="1" dirty="0" smtClean="0"/>
              <a:t>plot</a:t>
            </a:r>
            <a:endParaRPr lang="en-US" sz="3200" dirty="0" smtClean="0"/>
          </a:p>
          <a:p>
            <a:endParaRPr lang="en-US" sz="3200" dirty="0"/>
          </a:p>
          <a:p>
            <a:r>
              <a:rPr lang="en-US" sz="3200" b="1" dirty="0" smtClean="0"/>
              <a:t>Example: When Odysseus goes to see Tiresias, his fate is foreshadowed. </a:t>
            </a:r>
          </a:p>
          <a:p>
            <a:endParaRPr lang="en-US" sz="3200" b="1" dirty="0" smtClean="0"/>
          </a:p>
          <a:p>
            <a:r>
              <a:rPr lang="en-US" sz="3200" b="1" dirty="0" smtClean="0"/>
              <a:t>Example: In </a:t>
            </a:r>
            <a:r>
              <a:rPr lang="en-US" sz="3200" b="1" u="sng" dirty="0" smtClean="0"/>
              <a:t>Kindred</a:t>
            </a:r>
            <a:r>
              <a:rPr lang="en-US" sz="3200" b="1" dirty="0" smtClean="0"/>
              <a:t>, Tom </a:t>
            </a:r>
            <a:r>
              <a:rPr lang="en-US" sz="3200" b="1" dirty="0" err="1" smtClean="0"/>
              <a:t>Weylin’s</a:t>
            </a:r>
            <a:r>
              <a:rPr lang="en-US" sz="3200" b="1" dirty="0" smtClean="0"/>
              <a:t> treatment of Sarah represents Rufus </a:t>
            </a:r>
            <a:r>
              <a:rPr lang="en-US" sz="3200" b="1" dirty="0" err="1" smtClean="0"/>
              <a:t>Weylin’s</a:t>
            </a:r>
            <a:r>
              <a:rPr lang="en-US" sz="3200" b="1" dirty="0" smtClean="0"/>
              <a:t> treatment of Alice. In so, Tom </a:t>
            </a:r>
            <a:r>
              <a:rPr lang="en-US" sz="3200" b="1" dirty="0" err="1" smtClean="0"/>
              <a:t>Weylin’s</a:t>
            </a:r>
            <a:r>
              <a:rPr lang="en-US" sz="3200" b="1" dirty="0" smtClean="0"/>
              <a:t> treatment of Luke foreshadows Rufus </a:t>
            </a:r>
            <a:r>
              <a:rPr lang="en-US" sz="3200" b="1" dirty="0" err="1" smtClean="0"/>
              <a:t>Weylin’s</a:t>
            </a:r>
            <a:r>
              <a:rPr lang="en-US" sz="3200" b="1" dirty="0" smtClean="0"/>
              <a:t> treatment of Sam. </a:t>
            </a:r>
            <a:endParaRPr lang="en-US" sz="3200" b="1" dirty="0"/>
          </a:p>
        </p:txBody>
      </p:sp>
    </p:spTree>
    <p:extLst>
      <p:ext uri="{BB962C8B-B14F-4D97-AF65-F5344CB8AC3E}">
        <p14:creationId xmlns:p14="http://schemas.microsoft.com/office/powerpoint/2010/main" val="34994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Foreshadowing</a:t>
            </a:r>
            <a:endParaRPr lang="en-US" b="1" dirty="0"/>
          </a:p>
        </p:txBody>
      </p:sp>
      <p:pic>
        <p:nvPicPr>
          <p:cNvPr id="5" name="Picture 4" descr="s-shadow_46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618" y="1647148"/>
            <a:ext cx="4445000" cy="4254500"/>
          </a:xfrm>
          <a:prstGeom prst="rect">
            <a:avLst/>
          </a:prstGeom>
        </p:spPr>
      </p:pic>
    </p:spTree>
    <p:extLst>
      <p:ext uri="{BB962C8B-B14F-4D97-AF65-F5344CB8AC3E}">
        <p14:creationId xmlns:p14="http://schemas.microsoft.com/office/powerpoint/2010/main" val="332444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Verse</a:t>
            </a:r>
            <a:endParaRPr lang="en-US" b="1" dirty="0"/>
          </a:p>
        </p:txBody>
      </p:sp>
      <p:sp>
        <p:nvSpPr>
          <p:cNvPr id="3" name="Content Placeholder 2"/>
          <p:cNvSpPr>
            <a:spLocks noGrp="1"/>
          </p:cNvSpPr>
          <p:nvPr>
            <p:ph idx="1"/>
          </p:nvPr>
        </p:nvSpPr>
        <p:spPr/>
        <p:txBody>
          <a:bodyPr/>
          <a:lstStyle/>
          <a:p>
            <a:r>
              <a:rPr lang="en-US" sz="3200" b="1" dirty="0"/>
              <a:t>poetic form that does not have a regular meter or rhyme </a:t>
            </a:r>
            <a:r>
              <a:rPr lang="en-US" sz="3200" b="1" dirty="0" smtClean="0"/>
              <a:t>scheme</a:t>
            </a:r>
          </a:p>
          <a:p>
            <a:endParaRPr lang="en-US" sz="3200" b="1" dirty="0"/>
          </a:p>
          <a:p>
            <a:r>
              <a:rPr lang="en-US" sz="3200" b="1" dirty="0" smtClean="0"/>
              <a:t>Example: </a:t>
            </a:r>
            <a:endParaRPr lang="en-US" dirty="0"/>
          </a:p>
          <a:p>
            <a:endParaRPr lang="en-US" dirty="0"/>
          </a:p>
        </p:txBody>
      </p:sp>
      <p:pic>
        <p:nvPicPr>
          <p:cNvPr id="4" name="Picture 3" descr="homework0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007" y="2963079"/>
            <a:ext cx="4733872" cy="3704255"/>
          </a:xfrm>
          <a:prstGeom prst="rect">
            <a:avLst/>
          </a:prstGeom>
        </p:spPr>
      </p:pic>
    </p:spTree>
    <p:extLst>
      <p:ext uri="{BB962C8B-B14F-4D97-AF65-F5344CB8AC3E}">
        <p14:creationId xmlns:p14="http://schemas.microsoft.com/office/powerpoint/2010/main" val="428290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Hyperbole</a:t>
            </a:r>
            <a:endParaRPr lang="en-US" b="1" dirty="0"/>
          </a:p>
        </p:txBody>
      </p:sp>
      <p:sp>
        <p:nvSpPr>
          <p:cNvPr id="3" name="Content Placeholder 2"/>
          <p:cNvSpPr>
            <a:spLocks noGrp="1"/>
          </p:cNvSpPr>
          <p:nvPr>
            <p:ph idx="1"/>
          </p:nvPr>
        </p:nvSpPr>
        <p:spPr/>
        <p:txBody>
          <a:bodyPr/>
          <a:lstStyle/>
          <a:p>
            <a:r>
              <a:rPr lang="en-US" sz="3200" b="1" dirty="0"/>
              <a:t>a figure of speech that uses exaggeration to express strong emotion, make a point, or evoke </a:t>
            </a:r>
            <a:r>
              <a:rPr lang="en-US" sz="3200" b="1" dirty="0" smtClean="0"/>
              <a:t>humor</a:t>
            </a:r>
          </a:p>
          <a:p>
            <a:endParaRPr lang="en-US" sz="3200" b="1" dirty="0"/>
          </a:p>
          <a:p>
            <a:r>
              <a:rPr lang="en-US" sz="3200" b="1" dirty="0" smtClean="0"/>
              <a:t>Example: There were a million people there! (When the venue only fits 150 people). </a:t>
            </a:r>
            <a:endParaRPr lang="en-US" sz="3200" dirty="0"/>
          </a:p>
          <a:p>
            <a:endParaRPr lang="en-US" dirty="0"/>
          </a:p>
        </p:txBody>
      </p:sp>
    </p:spTree>
    <p:extLst>
      <p:ext uri="{BB962C8B-B14F-4D97-AF65-F5344CB8AC3E}">
        <p14:creationId xmlns:p14="http://schemas.microsoft.com/office/powerpoint/2010/main" val="234283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Hyperbole</a:t>
            </a:r>
            <a:endParaRPr lang="en-US" b="1" dirty="0"/>
          </a:p>
        </p:txBody>
      </p:sp>
      <p:pic>
        <p:nvPicPr>
          <p:cNvPr id="5" name="Picture 4" descr="Hyperbole-ho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165" y="1893079"/>
            <a:ext cx="5973136" cy="3224700"/>
          </a:xfrm>
          <a:prstGeom prst="rect">
            <a:avLst/>
          </a:prstGeom>
        </p:spPr>
      </p:pic>
    </p:spTree>
    <p:extLst>
      <p:ext uri="{BB962C8B-B14F-4D97-AF65-F5344CB8AC3E}">
        <p14:creationId xmlns:p14="http://schemas.microsoft.com/office/powerpoint/2010/main" val="397385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Idiom</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an accepted phrase or expression having a meaning different from the </a:t>
            </a:r>
            <a:r>
              <a:rPr lang="en-US" sz="3200" b="1" dirty="0" smtClean="0"/>
              <a:t>literal</a:t>
            </a:r>
          </a:p>
          <a:p>
            <a:endParaRPr lang="en-US" sz="3200" b="1" dirty="0"/>
          </a:p>
          <a:p>
            <a:r>
              <a:rPr lang="en-US" sz="3200" b="1" dirty="0" smtClean="0"/>
              <a:t>Example: Get off your high horse. I’m on cloud nine. It’s raining cats and dogs. Who let the cat out of the bag? Cat got your tongue? Don’t jump the gun. We all have to pay the piper. Quit singing the blues. You’re playing the world’s smallest violin. I’m sick as a dog. You’ve got a chip on you shoulder. It takes two to Tango. </a:t>
            </a:r>
            <a:endParaRPr lang="en-US" sz="3200" dirty="0"/>
          </a:p>
        </p:txBody>
      </p:sp>
    </p:spTree>
    <p:extLst>
      <p:ext uri="{BB962C8B-B14F-4D97-AF65-F5344CB8AC3E}">
        <p14:creationId xmlns:p14="http://schemas.microsoft.com/office/powerpoint/2010/main" val="137899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Idiom</a:t>
            </a:r>
            <a:endParaRPr lang="en-US" b="1" dirty="0"/>
          </a:p>
        </p:txBody>
      </p:sp>
      <p:pic>
        <p:nvPicPr>
          <p:cNvPr id="5" name="Picture 4" descr="cat-out-ba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471" y="1648570"/>
            <a:ext cx="5195502" cy="4287550"/>
          </a:xfrm>
          <a:prstGeom prst="rect">
            <a:avLst/>
          </a:prstGeom>
        </p:spPr>
      </p:pic>
    </p:spTree>
    <p:extLst>
      <p:ext uri="{BB962C8B-B14F-4D97-AF65-F5344CB8AC3E}">
        <p14:creationId xmlns:p14="http://schemas.microsoft.com/office/powerpoint/2010/main" val="197745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Imagery</a:t>
            </a:r>
            <a:endParaRPr lang="en-US" b="1" dirty="0"/>
          </a:p>
        </p:txBody>
      </p:sp>
      <p:sp>
        <p:nvSpPr>
          <p:cNvPr id="3" name="Content Placeholder 2"/>
          <p:cNvSpPr>
            <a:spLocks noGrp="1"/>
          </p:cNvSpPr>
          <p:nvPr>
            <p:ph idx="1"/>
          </p:nvPr>
        </p:nvSpPr>
        <p:spPr/>
        <p:txBody>
          <a:bodyPr/>
          <a:lstStyle/>
          <a:p>
            <a:r>
              <a:rPr lang="en-US" sz="3200" b="1" dirty="0"/>
              <a:t>when the writer or speaker uses their descriptions to access the senses of the reader or </a:t>
            </a:r>
            <a:r>
              <a:rPr lang="en-US" sz="3200" b="1" dirty="0" smtClean="0"/>
              <a:t>listener</a:t>
            </a:r>
          </a:p>
          <a:p>
            <a:endParaRPr lang="en-US" sz="3200" b="1" dirty="0"/>
          </a:p>
          <a:p>
            <a:r>
              <a:rPr lang="en-US" sz="3200" b="1" dirty="0" smtClean="0"/>
              <a:t>Example: When Junior says that he looks like a capital L walking down the road, he is using imagery.</a:t>
            </a:r>
          </a:p>
          <a:p>
            <a:r>
              <a:rPr lang="en-US" sz="3200" b="1" dirty="0" smtClean="0"/>
              <a:t>Example: Whenever Dana describes the </a:t>
            </a:r>
            <a:r>
              <a:rPr lang="en-US" sz="3200" b="1" dirty="0" err="1" smtClean="0"/>
              <a:t>Weylin</a:t>
            </a:r>
            <a:r>
              <a:rPr lang="en-US" sz="3200" b="1" dirty="0" smtClean="0"/>
              <a:t> house, she is using imagery. </a:t>
            </a:r>
            <a:endParaRPr lang="en-US" sz="3200" dirty="0"/>
          </a:p>
          <a:p>
            <a:endParaRPr lang="en-US" dirty="0"/>
          </a:p>
        </p:txBody>
      </p:sp>
    </p:spTree>
    <p:extLst>
      <p:ext uri="{BB962C8B-B14F-4D97-AF65-F5344CB8AC3E}">
        <p14:creationId xmlns:p14="http://schemas.microsoft.com/office/powerpoint/2010/main" val="289155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Imagery</a:t>
            </a:r>
            <a:endParaRPr lang="en-US" b="1" dirty="0"/>
          </a:p>
        </p:txBody>
      </p:sp>
      <p:pic>
        <p:nvPicPr>
          <p:cNvPr id="5" name="Picture 4" descr="Imagery-in-content-marketing-header-image.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787" y="1648659"/>
            <a:ext cx="6330933" cy="4220622"/>
          </a:xfrm>
          <a:prstGeom prst="rect">
            <a:avLst/>
          </a:prstGeom>
        </p:spPr>
      </p:pic>
    </p:spTree>
    <p:extLst>
      <p:ext uri="{BB962C8B-B14F-4D97-AF65-F5344CB8AC3E}">
        <p14:creationId xmlns:p14="http://schemas.microsoft.com/office/powerpoint/2010/main" val="247391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Rhyme</a:t>
            </a:r>
            <a:endParaRPr lang="en-US" b="1" dirty="0"/>
          </a:p>
        </p:txBody>
      </p:sp>
      <p:sp>
        <p:nvSpPr>
          <p:cNvPr id="3" name="Content Placeholder 2"/>
          <p:cNvSpPr>
            <a:spLocks noGrp="1"/>
          </p:cNvSpPr>
          <p:nvPr>
            <p:ph idx="1"/>
          </p:nvPr>
        </p:nvSpPr>
        <p:spPr/>
        <p:txBody>
          <a:bodyPr>
            <a:normAutofit/>
          </a:bodyPr>
          <a:lstStyle/>
          <a:p>
            <a:r>
              <a:rPr lang="en-US" sz="3200" b="1" dirty="0"/>
              <a:t>rhyme that occurs within a line, rather than at the end</a:t>
            </a:r>
            <a:r>
              <a:rPr lang="en-US" sz="3200" dirty="0"/>
              <a:t> </a:t>
            </a:r>
            <a:endParaRPr lang="en-US" sz="3200" dirty="0" smtClean="0"/>
          </a:p>
          <a:p>
            <a:endParaRPr lang="en-US" sz="3200" dirty="0"/>
          </a:p>
          <a:p>
            <a:r>
              <a:rPr lang="en-US" sz="3200" b="1" dirty="0" smtClean="0"/>
              <a:t>Example: “Once upon a midnight </a:t>
            </a:r>
            <a:r>
              <a:rPr lang="en-US" sz="3200" b="1" u="sng" dirty="0" smtClean="0"/>
              <a:t>dreary</a:t>
            </a:r>
            <a:r>
              <a:rPr lang="en-US" sz="3200" b="1" dirty="0" smtClean="0"/>
              <a:t>, while I pondered weak and </a:t>
            </a:r>
            <a:r>
              <a:rPr lang="en-US" sz="3200" b="1" u="sng" dirty="0" smtClean="0"/>
              <a:t>weary</a:t>
            </a:r>
            <a:r>
              <a:rPr lang="en-US" sz="3200" b="1" dirty="0" smtClean="0"/>
              <a:t>.” from “The Raven” by Edgar Allan Poe</a:t>
            </a:r>
            <a:endParaRPr lang="en-US" sz="3200" b="1" dirty="0"/>
          </a:p>
        </p:txBody>
      </p:sp>
    </p:spTree>
    <p:extLst>
      <p:ext uri="{BB962C8B-B14F-4D97-AF65-F5344CB8AC3E}">
        <p14:creationId xmlns:p14="http://schemas.microsoft.com/office/powerpoint/2010/main" val="256739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Epitaph</a:t>
            </a:r>
            <a:endParaRPr lang="en-US" b="1" dirty="0"/>
          </a:p>
        </p:txBody>
      </p:sp>
      <p:sp>
        <p:nvSpPr>
          <p:cNvPr id="3" name="Content Placeholder 2"/>
          <p:cNvSpPr>
            <a:spLocks noGrp="1"/>
          </p:cNvSpPr>
          <p:nvPr>
            <p:ph idx="1"/>
          </p:nvPr>
        </p:nvSpPr>
        <p:spPr/>
        <p:txBody>
          <a:bodyPr/>
          <a:lstStyle/>
          <a:p>
            <a:r>
              <a:rPr lang="en-US" sz="3200" b="1" dirty="0"/>
              <a:t>an inscription on a tombstone or monument in memory of the person buried </a:t>
            </a:r>
            <a:r>
              <a:rPr lang="en-US" sz="3200" b="1" dirty="0" smtClean="0"/>
              <a:t>there</a:t>
            </a:r>
          </a:p>
          <a:p>
            <a:endParaRPr lang="en-US" sz="3200" b="1" dirty="0"/>
          </a:p>
          <a:p>
            <a:r>
              <a:rPr lang="en-US" sz="3200" b="1" dirty="0" smtClean="0"/>
              <a:t>Example: “Remember friends as you go by / As you are now, so once was I / As I am now, you you shall be / Prepare for death and follow me”</a:t>
            </a:r>
            <a:endParaRPr lang="en-US" sz="3200" dirty="0"/>
          </a:p>
          <a:p>
            <a:endParaRPr lang="en-US" b="1" dirty="0"/>
          </a:p>
        </p:txBody>
      </p:sp>
    </p:spTree>
    <p:extLst>
      <p:ext uri="{BB962C8B-B14F-4D97-AF65-F5344CB8AC3E}">
        <p14:creationId xmlns:p14="http://schemas.microsoft.com/office/powerpoint/2010/main" val="98826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Rhyme</a:t>
            </a:r>
            <a:endParaRPr lang="en-US" b="1" dirty="0"/>
          </a:p>
        </p:txBody>
      </p:sp>
      <p:pic>
        <p:nvPicPr>
          <p:cNvPr id="5" name="Picture 4" descr="Quoth_the_Raven22wDet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104" y="1947754"/>
            <a:ext cx="5179117" cy="3884338"/>
          </a:xfrm>
          <a:prstGeom prst="rect">
            <a:avLst/>
          </a:prstGeom>
        </p:spPr>
      </p:pic>
    </p:spTree>
    <p:extLst>
      <p:ext uri="{BB962C8B-B14F-4D97-AF65-F5344CB8AC3E}">
        <p14:creationId xmlns:p14="http://schemas.microsoft.com/office/powerpoint/2010/main" val="284395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Irony</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a contrast between what is expected and what actually exists or </a:t>
            </a:r>
            <a:r>
              <a:rPr lang="en-US" sz="3200" b="1" dirty="0" smtClean="0"/>
              <a:t>happens</a:t>
            </a:r>
          </a:p>
          <a:p>
            <a:endParaRPr lang="en-US" sz="3200" b="1" dirty="0"/>
          </a:p>
          <a:p>
            <a:r>
              <a:rPr lang="en-US" sz="3200" b="1" dirty="0" smtClean="0"/>
              <a:t>Example: There is irony when the audience knows what is happening in </a:t>
            </a:r>
            <a:r>
              <a:rPr lang="en-US" sz="3200" b="1" u="sng" dirty="0" smtClean="0"/>
              <a:t>Romeo &amp; Juliet</a:t>
            </a:r>
            <a:r>
              <a:rPr lang="en-US" sz="3200" b="1" dirty="0" smtClean="0"/>
              <a:t>, but the characters do not. </a:t>
            </a:r>
          </a:p>
          <a:p>
            <a:r>
              <a:rPr lang="en-US" sz="3200" b="1" dirty="0" smtClean="0"/>
              <a:t>Example: In “Sweat” by </a:t>
            </a:r>
            <a:r>
              <a:rPr lang="en-US" sz="3200" b="1" dirty="0" err="1" smtClean="0"/>
              <a:t>Zora</a:t>
            </a:r>
            <a:r>
              <a:rPr lang="en-US" sz="3200" b="1" dirty="0" smtClean="0"/>
              <a:t> Neale Hurston, it is ironic that the title is two-fold. It both represents Delia’s hard work and Sykes sweat at the end. </a:t>
            </a:r>
            <a:endParaRPr lang="en-US" sz="3200" dirty="0"/>
          </a:p>
        </p:txBody>
      </p:sp>
    </p:spTree>
    <p:extLst>
      <p:ext uri="{BB962C8B-B14F-4D97-AF65-F5344CB8AC3E}">
        <p14:creationId xmlns:p14="http://schemas.microsoft.com/office/powerpoint/2010/main" val="425859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Irony</a:t>
            </a:r>
            <a:endParaRPr lang="en-US" b="1" dirty="0"/>
          </a:p>
        </p:txBody>
      </p:sp>
      <p:pic>
        <p:nvPicPr>
          <p:cNvPr id="5" name="Picture 4" descr="a55c28de15cf445a2180df0a0e1f1f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38" y="1708578"/>
            <a:ext cx="6350000" cy="3073400"/>
          </a:xfrm>
          <a:prstGeom prst="rect">
            <a:avLst/>
          </a:prstGeom>
        </p:spPr>
      </p:pic>
    </p:spTree>
    <p:extLst>
      <p:ext uri="{BB962C8B-B14F-4D97-AF65-F5344CB8AC3E}">
        <p14:creationId xmlns:p14="http://schemas.microsoft.com/office/powerpoint/2010/main" val="157082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Juxtaposition</a:t>
            </a:r>
            <a:endParaRPr lang="en-US" b="1" dirty="0"/>
          </a:p>
        </p:txBody>
      </p:sp>
      <p:sp>
        <p:nvSpPr>
          <p:cNvPr id="3" name="Content Placeholder 2"/>
          <p:cNvSpPr>
            <a:spLocks noGrp="1"/>
          </p:cNvSpPr>
          <p:nvPr>
            <p:ph idx="1"/>
          </p:nvPr>
        </p:nvSpPr>
        <p:spPr/>
        <p:txBody>
          <a:bodyPr>
            <a:normAutofit fontScale="85000" lnSpcReduction="10000"/>
          </a:bodyPr>
          <a:lstStyle/>
          <a:p>
            <a:r>
              <a:rPr lang="en-US" sz="3200" b="1" dirty="0"/>
              <a:t>placing two elements side by side to present a comparison or contrast</a:t>
            </a:r>
            <a:endParaRPr lang="en-US" sz="3200" dirty="0"/>
          </a:p>
          <a:p>
            <a:endParaRPr lang="en-US" sz="3200" dirty="0" smtClean="0"/>
          </a:p>
          <a:p>
            <a:r>
              <a:rPr lang="en-US" sz="3200" b="1" dirty="0" smtClean="0"/>
              <a:t>Example: By comparing Rowdy to Gordy, one can understand the differences in friendships in Sherman </a:t>
            </a:r>
            <a:r>
              <a:rPr lang="en-US" sz="3200" b="1" dirty="0" err="1" smtClean="0"/>
              <a:t>Alexie’s</a:t>
            </a:r>
            <a:r>
              <a:rPr lang="en-US" sz="3200" b="1" dirty="0" smtClean="0"/>
              <a:t> </a:t>
            </a:r>
            <a:r>
              <a:rPr lang="en-US" sz="3200" b="1" u="sng" dirty="0" smtClean="0"/>
              <a:t>The Absolutely True Diary of a Part-Time Indian</a:t>
            </a:r>
            <a:r>
              <a:rPr lang="en-US" sz="3200" b="1" dirty="0" smtClean="0"/>
              <a:t>. </a:t>
            </a:r>
          </a:p>
          <a:p>
            <a:endParaRPr lang="en-US" sz="3200" b="1" dirty="0" smtClean="0"/>
          </a:p>
          <a:p>
            <a:r>
              <a:rPr lang="en-US" sz="3200" b="1" dirty="0" smtClean="0"/>
              <a:t>Example: By juxtaposing Demetrius and Lysander, one can analyze the concept of “love,” in Shakespeare’s </a:t>
            </a:r>
            <a:r>
              <a:rPr lang="en-US" sz="3200" b="1" u="sng" dirty="0" smtClean="0"/>
              <a:t>A Mid-Summer Night’s Dream</a:t>
            </a:r>
            <a:r>
              <a:rPr lang="en-US" sz="3200" b="1" dirty="0" smtClean="0"/>
              <a:t>. </a:t>
            </a:r>
            <a:endParaRPr lang="en-US" sz="3200" b="1" dirty="0"/>
          </a:p>
        </p:txBody>
      </p:sp>
    </p:spTree>
    <p:extLst>
      <p:ext uri="{BB962C8B-B14F-4D97-AF65-F5344CB8AC3E}">
        <p14:creationId xmlns:p14="http://schemas.microsoft.com/office/powerpoint/2010/main" val="118960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Juxtaposition</a:t>
            </a:r>
            <a:endParaRPr lang="en-US" b="1" dirty="0"/>
          </a:p>
        </p:txBody>
      </p:sp>
      <p:pic>
        <p:nvPicPr>
          <p:cNvPr id="5" name="Picture 4" descr="juxta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599" y="1575606"/>
            <a:ext cx="4166161" cy="4296100"/>
          </a:xfrm>
          <a:prstGeom prst="rect">
            <a:avLst/>
          </a:prstGeom>
        </p:spPr>
      </p:pic>
    </p:spTree>
    <p:extLst>
      <p:ext uri="{BB962C8B-B14F-4D97-AF65-F5344CB8AC3E}">
        <p14:creationId xmlns:p14="http://schemas.microsoft.com/office/powerpoint/2010/main" val="282537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Lyric</a:t>
            </a:r>
            <a:endParaRPr lang="en-US" b="1" dirty="0"/>
          </a:p>
        </p:txBody>
      </p:sp>
      <p:sp>
        <p:nvSpPr>
          <p:cNvPr id="3" name="Content Placeholder 2"/>
          <p:cNvSpPr>
            <a:spLocks noGrp="1"/>
          </p:cNvSpPr>
          <p:nvPr>
            <p:ph idx="1"/>
          </p:nvPr>
        </p:nvSpPr>
        <p:spPr/>
        <p:txBody>
          <a:bodyPr>
            <a:normAutofit lnSpcReduction="10000"/>
          </a:bodyPr>
          <a:lstStyle/>
          <a:p>
            <a:r>
              <a:rPr lang="en-US" sz="3200" b="1" dirty="0"/>
              <a:t>a short poem of songlike </a:t>
            </a:r>
            <a:r>
              <a:rPr lang="en-US" sz="3200" b="1" dirty="0" smtClean="0"/>
              <a:t>quality</a:t>
            </a:r>
          </a:p>
          <a:p>
            <a:endParaRPr lang="en-US" sz="3200" b="1" dirty="0"/>
          </a:p>
          <a:p>
            <a:r>
              <a:rPr lang="en-US" sz="3200" b="1" dirty="0" smtClean="0"/>
              <a:t>Example: Cheers Theme: “Making your way through the world today / Takes everything you got. / Taking a break from all your worries, / Would really help a lot. / Wouldn’t you like to get away? / Sometimes you want to go / Where everybody knows your name, / And they are always glad you came…”</a:t>
            </a:r>
            <a:endParaRPr lang="en-US" sz="3200" dirty="0"/>
          </a:p>
          <a:p>
            <a:endParaRPr lang="en-US" dirty="0"/>
          </a:p>
        </p:txBody>
      </p:sp>
    </p:spTree>
    <p:extLst>
      <p:ext uri="{BB962C8B-B14F-4D97-AF65-F5344CB8AC3E}">
        <p14:creationId xmlns:p14="http://schemas.microsoft.com/office/powerpoint/2010/main" val="38659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Lyric</a:t>
            </a:r>
            <a:endParaRPr lang="en-US" b="1" dirty="0"/>
          </a:p>
        </p:txBody>
      </p:sp>
      <p:pic>
        <p:nvPicPr>
          <p:cNvPr id="5" name="Picture 4" descr="maxresdefaul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34" y="1893077"/>
            <a:ext cx="6453321" cy="3629993"/>
          </a:xfrm>
          <a:prstGeom prst="rect">
            <a:avLst/>
          </a:prstGeom>
        </p:spPr>
      </p:pic>
    </p:spTree>
    <p:extLst>
      <p:ext uri="{BB962C8B-B14F-4D97-AF65-F5344CB8AC3E}">
        <p14:creationId xmlns:p14="http://schemas.microsoft.com/office/powerpoint/2010/main" val="2876783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Metaphor</a:t>
            </a:r>
            <a:endParaRPr lang="en-US" b="1" dirty="0"/>
          </a:p>
        </p:txBody>
      </p:sp>
      <p:sp>
        <p:nvSpPr>
          <p:cNvPr id="3" name="Content Placeholder 2"/>
          <p:cNvSpPr>
            <a:spLocks noGrp="1"/>
          </p:cNvSpPr>
          <p:nvPr>
            <p:ph idx="1"/>
          </p:nvPr>
        </p:nvSpPr>
        <p:spPr/>
        <p:txBody>
          <a:bodyPr/>
          <a:lstStyle/>
          <a:p>
            <a:r>
              <a:rPr lang="en-US" sz="3200" b="1" dirty="0"/>
              <a:t>a comparison between two unlike </a:t>
            </a:r>
            <a:r>
              <a:rPr lang="en-US" sz="3200" b="1" dirty="0" smtClean="0"/>
              <a:t>things</a:t>
            </a:r>
          </a:p>
          <a:p>
            <a:endParaRPr lang="en-US" sz="3200" b="1" dirty="0"/>
          </a:p>
          <a:p>
            <a:r>
              <a:rPr lang="en-US" sz="3200" b="1" dirty="0" smtClean="0"/>
              <a:t>Example: </a:t>
            </a:r>
            <a:r>
              <a:rPr lang="en-US" sz="3200" b="1" dirty="0" smtClean="0"/>
              <a:t>If Forrest Gump had said: “Life </a:t>
            </a:r>
            <a:r>
              <a:rPr lang="en-US" sz="3200" b="1" dirty="0" smtClean="0"/>
              <a:t>is a box full of chocolates… You never know what you’re </a:t>
            </a:r>
            <a:r>
              <a:rPr lang="en-US" sz="3200" b="1" dirty="0" err="1" smtClean="0"/>
              <a:t>gonna</a:t>
            </a:r>
            <a:r>
              <a:rPr lang="en-US" sz="3200" b="1" dirty="0" smtClean="0"/>
              <a:t> get</a:t>
            </a:r>
            <a:r>
              <a:rPr lang="en-US" sz="3200" b="1" dirty="0" smtClean="0"/>
              <a:t>.” </a:t>
            </a:r>
            <a:r>
              <a:rPr lang="en-US" sz="3200" b="1" i="1" dirty="0" smtClean="0"/>
              <a:t>INSTEAD</a:t>
            </a:r>
            <a:r>
              <a:rPr lang="en-US" sz="3200" b="1" dirty="0" smtClean="0"/>
              <a:t> of “Life is </a:t>
            </a:r>
            <a:r>
              <a:rPr lang="en-US" sz="3200" b="1" i="1" dirty="0" smtClean="0"/>
              <a:t>like</a:t>
            </a:r>
            <a:r>
              <a:rPr lang="en-US" sz="3200" b="1" dirty="0" smtClean="0"/>
              <a:t> a box of chocolates…” It would be a metaphor. </a:t>
            </a:r>
          </a:p>
          <a:p>
            <a:r>
              <a:rPr lang="en-US" sz="3200" b="1" dirty="0" smtClean="0"/>
              <a:t>Life is a rollercoaster…</a:t>
            </a:r>
            <a:endParaRPr lang="en-US" sz="3200" dirty="0"/>
          </a:p>
          <a:p>
            <a:endParaRPr lang="en-US" dirty="0"/>
          </a:p>
        </p:txBody>
      </p:sp>
    </p:spTree>
    <p:extLst>
      <p:ext uri="{BB962C8B-B14F-4D97-AF65-F5344CB8AC3E}">
        <p14:creationId xmlns:p14="http://schemas.microsoft.com/office/powerpoint/2010/main" val="297424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Metaphor</a:t>
            </a:r>
            <a:endParaRPr lang="en-US" b="1" dirty="0"/>
          </a:p>
        </p:txBody>
      </p:sp>
      <p:pic>
        <p:nvPicPr>
          <p:cNvPr id="5" name="Picture 4" descr="6357284040761933351456033417_box of chocol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25" y="1856325"/>
            <a:ext cx="5456172" cy="3633811"/>
          </a:xfrm>
          <a:prstGeom prst="rect">
            <a:avLst/>
          </a:prstGeom>
        </p:spPr>
      </p:pic>
    </p:spTree>
    <p:extLst>
      <p:ext uri="{BB962C8B-B14F-4D97-AF65-F5344CB8AC3E}">
        <p14:creationId xmlns:p14="http://schemas.microsoft.com/office/powerpoint/2010/main" val="1692273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Meter</a:t>
            </a:r>
            <a:endParaRPr lang="en-US" b="1" dirty="0"/>
          </a:p>
        </p:txBody>
      </p:sp>
      <p:sp>
        <p:nvSpPr>
          <p:cNvPr id="3" name="Content Placeholder 2"/>
          <p:cNvSpPr>
            <a:spLocks noGrp="1"/>
          </p:cNvSpPr>
          <p:nvPr>
            <p:ph idx="1"/>
          </p:nvPr>
        </p:nvSpPr>
        <p:spPr/>
        <p:txBody>
          <a:bodyPr>
            <a:normAutofit/>
          </a:bodyPr>
          <a:lstStyle/>
          <a:p>
            <a:r>
              <a:rPr lang="en-US" sz="3200" b="1" dirty="0"/>
              <a:t>a pattern of stressed/unstressed syllables in poetry</a:t>
            </a:r>
            <a:r>
              <a:rPr lang="en-US" sz="3200" dirty="0"/>
              <a:t> </a:t>
            </a:r>
            <a:endParaRPr lang="en-US" sz="3200" dirty="0" smtClean="0"/>
          </a:p>
          <a:p>
            <a:endParaRPr lang="en-US" sz="3200" dirty="0"/>
          </a:p>
          <a:p>
            <a:r>
              <a:rPr lang="en-US" sz="3200" b="1" dirty="0" smtClean="0"/>
              <a:t>Example: Shakespeare’s “Sonnet 18”</a:t>
            </a:r>
            <a:endParaRPr lang="en-US" sz="3200" b="1" dirty="0"/>
          </a:p>
        </p:txBody>
      </p:sp>
      <p:pic>
        <p:nvPicPr>
          <p:cNvPr id="5" name="Picture 4" descr="Sonnetp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124" y="4106911"/>
            <a:ext cx="5809652" cy="1507695"/>
          </a:xfrm>
          <a:prstGeom prst="rect">
            <a:avLst/>
          </a:prstGeom>
        </p:spPr>
      </p:pic>
    </p:spTree>
    <p:extLst>
      <p:ext uri="{BB962C8B-B14F-4D97-AF65-F5344CB8AC3E}">
        <p14:creationId xmlns:p14="http://schemas.microsoft.com/office/powerpoint/2010/main" val="157326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Epitaph</a:t>
            </a:r>
            <a:endParaRPr lang="en-US" b="1" dirty="0"/>
          </a:p>
        </p:txBody>
      </p:sp>
      <p:pic>
        <p:nvPicPr>
          <p:cNvPr id="5" name="Picture 4" descr="IMG_967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504" y="595139"/>
            <a:ext cx="3791137" cy="5686706"/>
          </a:xfrm>
          <a:prstGeom prst="rect">
            <a:avLst/>
          </a:prstGeom>
        </p:spPr>
      </p:pic>
    </p:spTree>
    <p:extLst>
      <p:ext uri="{BB962C8B-B14F-4D97-AF65-F5344CB8AC3E}">
        <p14:creationId xmlns:p14="http://schemas.microsoft.com/office/powerpoint/2010/main" val="11599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Meter</a:t>
            </a:r>
            <a:endParaRPr lang="en-US" b="1" dirty="0"/>
          </a:p>
        </p:txBody>
      </p:sp>
      <p:pic>
        <p:nvPicPr>
          <p:cNvPr id="6" name="Picture 5" descr="last_thumb13814621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47" y="1881097"/>
            <a:ext cx="5538433" cy="4153825"/>
          </a:xfrm>
          <a:prstGeom prst="rect">
            <a:avLst/>
          </a:prstGeom>
        </p:spPr>
      </p:pic>
    </p:spTree>
    <p:extLst>
      <p:ext uri="{BB962C8B-B14F-4D97-AF65-F5344CB8AC3E}">
        <p14:creationId xmlns:p14="http://schemas.microsoft.com/office/powerpoint/2010/main" val="3324716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Monologue</a:t>
            </a:r>
            <a:endParaRPr lang="en-US" b="1" dirty="0"/>
          </a:p>
        </p:txBody>
      </p:sp>
      <p:sp>
        <p:nvSpPr>
          <p:cNvPr id="3" name="Content Placeholder 2"/>
          <p:cNvSpPr>
            <a:spLocks noGrp="1"/>
          </p:cNvSpPr>
          <p:nvPr>
            <p:ph idx="1"/>
          </p:nvPr>
        </p:nvSpPr>
        <p:spPr/>
        <p:txBody>
          <a:bodyPr/>
          <a:lstStyle/>
          <a:p>
            <a:r>
              <a:rPr lang="en-US" sz="3200" b="1" dirty="0"/>
              <a:t>a speech made by one actor or </a:t>
            </a:r>
            <a:r>
              <a:rPr lang="en-US" sz="3200" b="1" dirty="0" smtClean="0"/>
              <a:t>speaker</a:t>
            </a:r>
          </a:p>
          <a:p>
            <a:endParaRPr lang="en-US" sz="3200" b="1" dirty="0"/>
          </a:p>
          <a:p>
            <a:r>
              <a:rPr lang="en-US" sz="3200" b="1" dirty="0" smtClean="0"/>
              <a:t>Example: VERY COLLEGE LECTURE</a:t>
            </a:r>
          </a:p>
          <a:p>
            <a:r>
              <a:rPr lang="en-US" sz="3200" b="1" dirty="0" smtClean="0"/>
              <a:t>Example: When Oberon speaks about love-in-idleness, in Shakespeare’s </a:t>
            </a:r>
            <a:r>
              <a:rPr lang="en-US" sz="3200" b="1" u="sng" dirty="0" smtClean="0"/>
              <a:t>A Mid-Summer Night’s Dream</a:t>
            </a:r>
            <a:r>
              <a:rPr lang="en-US" sz="3200" b="1" dirty="0" smtClean="0"/>
              <a:t>, he is giving a monologue. </a:t>
            </a:r>
            <a:endParaRPr lang="en-US" sz="3200" dirty="0"/>
          </a:p>
          <a:p>
            <a:endParaRPr lang="en-US" dirty="0"/>
          </a:p>
        </p:txBody>
      </p:sp>
    </p:spTree>
    <p:extLst>
      <p:ext uri="{BB962C8B-B14F-4D97-AF65-F5344CB8AC3E}">
        <p14:creationId xmlns:p14="http://schemas.microsoft.com/office/powerpoint/2010/main" val="13085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Monologue</a:t>
            </a:r>
            <a:endParaRPr lang="en-US" b="1" dirty="0"/>
          </a:p>
        </p:txBody>
      </p:sp>
      <p:pic>
        <p:nvPicPr>
          <p:cNvPr id="5" name="Picture 4"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644" y="1417638"/>
            <a:ext cx="6096000" cy="4572000"/>
          </a:xfrm>
          <a:prstGeom prst="rect">
            <a:avLst/>
          </a:prstGeom>
        </p:spPr>
      </p:pic>
    </p:spTree>
    <p:extLst>
      <p:ext uri="{BB962C8B-B14F-4D97-AF65-F5344CB8AC3E}">
        <p14:creationId xmlns:p14="http://schemas.microsoft.com/office/powerpoint/2010/main" val="1892268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Ode</a:t>
            </a:r>
            <a:endParaRPr lang="en-US" b="1" dirty="0"/>
          </a:p>
        </p:txBody>
      </p:sp>
      <p:sp>
        <p:nvSpPr>
          <p:cNvPr id="3" name="Content Placeholder 2"/>
          <p:cNvSpPr>
            <a:spLocks noGrp="1"/>
          </p:cNvSpPr>
          <p:nvPr>
            <p:ph idx="1"/>
          </p:nvPr>
        </p:nvSpPr>
        <p:spPr/>
        <p:txBody>
          <a:bodyPr/>
          <a:lstStyle/>
          <a:p>
            <a:r>
              <a:rPr lang="en-US" sz="3200" b="1" dirty="0"/>
              <a:t>a poem usually addressed to a particular person, object or event that has stimulated deep and noble feelings in the </a:t>
            </a:r>
            <a:r>
              <a:rPr lang="en-US" sz="3200" b="1" dirty="0" smtClean="0"/>
              <a:t>poet</a:t>
            </a:r>
          </a:p>
          <a:p>
            <a:endParaRPr lang="en-US" sz="3200" b="1" dirty="0"/>
          </a:p>
          <a:p>
            <a:r>
              <a:rPr lang="en-US" sz="3200" b="1" dirty="0" smtClean="0"/>
              <a:t>Example: “Ode to a Grecian Urn” by John Keats.</a:t>
            </a:r>
            <a:endParaRPr lang="en-US" sz="3200" dirty="0"/>
          </a:p>
          <a:p>
            <a:endParaRPr lang="en-US" dirty="0"/>
          </a:p>
        </p:txBody>
      </p:sp>
    </p:spTree>
    <p:extLst>
      <p:ext uri="{BB962C8B-B14F-4D97-AF65-F5344CB8AC3E}">
        <p14:creationId xmlns:p14="http://schemas.microsoft.com/office/powerpoint/2010/main" val="40401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Ode</a:t>
            </a:r>
            <a:endParaRPr lang="en-US" b="1" dirty="0"/>
          </a:p>
        </p:txBody>
      </p:sp>
      <p:pic>
        <p:nvPicPr>
          <p:cNvPr id="5" name="Picture 4" descr="MA07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776" y="1105276"/>
            <a:ext cx="5120947" cy="5270636"/>
          </a:xfrm>
          <a:prstGeom prst="rect">
            <a:avLst/>
          </a:prstGeom>
        </p:spPr>
      </p:pic>
    </p:spTree>
    <p:extLst>
      <p:ext uri="{BB962C8B-B14F-4D97-AF65-F5344CB8AC3E}">
        <p14:creationId xmlns:p14="http://schemas.microsoft.com/office/powerpoint/2010/main" val="1930705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Onomatopoeia</a:t>
            </a:r>
            <a:endParaRPr lang="en-US" b="1" dirty="0"/>
          </a:p>
        </p:txBody>
      </p:sp>
      <p:sp>
        <p:nvSpPr>
          <p:cNvPr id="3" name="Content Placeholder 2"/>
          <p:cNvSpPr>
            <a:spLocks noGrp="1"/>
          </p:cNvSpPr>
          <p:nvPr>
            <p:ph idx="1"/>
          </p:nvPr>
        </p:nvSpPr>
        <p:spPr/>
        <p:txBody>
          <a:bodyPr>
            <a:normAutofit/>
          </a:bodyPr>
          <a:lstStyle/>
          <a:p>
            <a:r>
              <a:rPr lang="en-US" sz="3200" b="1" dirty="0"/>
              <a:t>when the words sound like what they mean</a:t>
            </a:r>
            <a:endParaRPr lang="en-US" sz="3200" dirty="0"/>
          </a:p>
          <a:p>
            <a:endParaRPr lang="en-US" sz="3200" dirty="0" smtClean="0"/>
          </a:p>
          <a:p>
            <a:r>
              <a:rPr lang="en-US" sz="3200" b="1" dirty="0" smtClean="0"/>
              <a:t>Example: The clock goes tick-tock. The rain goes drip-drop. The bomb went boom. </a:t>
            </a:r>
            <a:endParaRPr lang="en-US" sz="3200" b="1" dirty="0"/>
          </a:p>
        </p:txBody>
      </p:sp>
    </p:spTree>
    <p:extLst>
      <p:ext uri="{BB962C8B-B14F-4D97-AF65-F5344CB8AC3E}">
        <p14:creationId xmlns:p14="http://schemas.microsoft.com/office/powerpoint/2010/main" val="1976840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Onomatopoeia</a:t>
            </a:r>
            <a:endParaRPr lang="en-US" b="1" dirty="0"/>
          </a:p>
        </p:txBody>
      </p:sp>
      <p:pic>
        <p:nvPicPr>
          <p:cNvPr id="5" name="Picture 4" descr="tick-color-scratchandpeck.blogspot.com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46" y="1669672"/>
            <a:ext cx="6157929" cy="4106569"/>
          </a:xfrm>
          <a:prstGeom prst="rect">
            <a:avLst/>
          </a:prstGeom>
        </p:spPr>
      </p:pic>
    </p:spTree>
    <p:extLst>
      <p:ext uri="{BB962C8B-B14F-4D97-AF65-F5344CB8AC3E}">
        <p14:creationId xmlns:p14="http://schemas.microsoft.com/office/powerpoint/2010/main" val="282357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Oxymoron</a:t>
            </a:r>
            <a:endParaRPr lang="en-US" b="1" dirty="0"/>
          </a:p>
        </p:txBody>
      </p:sp>
      <p:sp>
        <p:nvSpPr>
          <p:cNvPr id="3" name="Content Placeholder 2"/>
          <p:cNvSpPr>
            <a:spLocks noGrp="1"/>
          </p:cNvSpPr>
          <p:nvPr>
            <p:ph idx="1"/>
          </p:nvPr>
        </p:nvSpPr>
        <p:spPr/>
        <p:txBody>
          <a:bodyPr>
            <a:normAutofit/>
          </a:bodyPr>
          <a:lstStyle/>
          <a:p>
            <a:r>
              <a:rPr lang="en-US" sz="3200" b="1" dirty="0"/>
              <a:t>an expression in which two words that contradict each other are joined</a:t>
            </a:r>
            <a:endParaRPr lang="en-US" sz="3200" dirty="0"/>
          </a:p>
          <a:p>
            <a:endParaRPr lang="en-US" sz="3200" dirty="0" smtClean="0"/>
          </a:p>
          <a:p>
            <a:r>
              <a:rPr lang="en-US" sz="3200" b="1" dirty="0" smtClean="0"/>
              <a:t>Example: Pretty Ugly. Love-hate relationship. Icy Hot. Less is more. Bitter Sweet. Jumbo Shrimp. Only choice. Freezer Burn. </a:t>
            </a:r>
            <a:endParaRPr lang="en-US" sz="3200" b="1" dirty="0"/>
          </a:p>
        </p:txBody>
      </p:sp>
    </p:spTree>
    <p:extLst>
      <p:ext uri="{BB962C8B-B14F-4D97-AF65-F5344CB8AC3E}">
        <p14:creationId xmlns:p14="http://schemas.microsoft.com/office/powerpoint/2010/main" val="1892943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Oxymoron</a:t>
            </a:r>
            <a:endParaRPr lang="en-US" b="1" dirty="0"/>
          </a:p>
        </p:txBody>
      </p:sp>
      <p:pic>
        <p:nvPicPr>
          <p:cNvPr id="5" name="Picture 4" descr="cream_1.25oz_product_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53" y="1923966"/>
            <a:ext cx="4724400" cy="3606800"/>
          </a:xfrm>
          <a:prstGeom prst="rect">
            <a:avLst/>
          </a:prstGeom>
        </p:spPr>
      </p:pic>
    </p:spTree>
    <p:extLst>
      <p:ext uri="{BB962C8B-B14F-4D97-AF65-F5344CB8AC3E}">
        <p14:creationId xmlns:p14="http://schemas.microsoft.com/office/powerpoint/2010/main" val="2983533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Paradox</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an apparently contradictory statement that actually contains some </a:t>
            </a:r>
            <a:r>
              <a:rPr lang="en-US" sz="3200" b="1" dirty="0" smtClean="0"/>
              <a:t>truth</a:t>
            </a:r>
          </a:p>
          <a:p>
            <a:endParaRPr lang="en-US" sz="3200" b="1" dirty="0"/>
          </a:p>
          <a:p>
            <a:r>
              <a:rPr lang="en-US" sz="3200" b="1" dirty="0" smtClean="0"/>
              <a:t>Example: I am nobody. War is peace. </a:t>
            </a:r>
          </a:p>
          <a:p>
            <a:r>
              <a:rPr lang="en-US" sz="3200" b="1" dirty="0" smtClean="0"/>
              <a:t>Example: Orwell’s </a:t>
            </a:r>
            <a:r>
              <a:rPr lang="en-US" sz="3200" b="1" u="sng" dirty="0" smtClean="0"/>
              <a:t>1984</a:t>
            </a:r>
            <a:r>
              <a:rPr lang="en-US" sz="3200" b="1" dirty="0" smtClean="0"/>
              <a:t>: “Ignorance is bliss.”</a:t>
            </a:r>
          </a:p>
          <a:p>
            <a:r>
              <a:rPr lang="en-US" sz="3200" b="1" dirty="0" smtClean="0"/>
              <a:t>Example: In Shakespeare’s </a:t>
            </a:r>
            <a:r>
              <a:rPr lang="en-US" sz="3200" b="1" u="sng" dirty="0" smtClean="0"/>
              <a:t>Hamlet</a:t>
            </a:r>
            <a:r>
              <a:rPr lang="en-US" sz="3200" b="1" dirty="0" smtClean="0"/>
              <a:t>, he claims, “I must be cruel to be kind.”</a:t>
            </a:r>
          </a:p>
          <a:p>
            <a:r>
              <a:rPr lang="en-US" sz="3200" b="1" dirty="0" smtClean="0"/>
              <a:t>Example: The Beatles “I Am the Walrus” states, “I am he as you are he as you are me and we are all together.”</a:t>
            </a:r>
          </a:p>
          <a:p>
            <a:pPr marL="114300" indent="0">
              <a:buNone/>
            </a:pPr>
            <a:endParaRPr lang="en-US" sz="3200" dirty="0"/>
          </a:p>
          <a:p>
            <a:endParaRPr lang="en-US" dirty="0"/>
          </a:p>
        </p:txBody>
      </p:sp>
    </p:spTree>
    <p:extLst>
      <p:ext uri="{BB962C8B-B14F-4D97-AF65-F5344CB8AC3E}">
        <p14:creationId xmlns:p14="http://schemas.microsoft.com/office/powerpoint/2010/main" val="288445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Euphemism</a:t>
            </a:r>
            <a:endParaRPr lang="en-US" b="1" dirty="0"/>
          </a:p>
        </p:txBody>
      </p:sp>
      <p:sp>
        <p:nvSpPr>
          <p:cNvPr id="3" name="Content Placeholder 2"/>
          <p:cNvSpPr>
            <a:spLocks noGrp="1"/>
          </p:cNvSpPr>
          <p:nvPr>
            <p:ph idx="1"/>
          </p:nvPr>
        </p:nvSpPr>
        <p:spPr/>
        <p:txBody>
          <a:bodyPr/>
          <a:lstStyle/>
          <a:p>
            <a:r>
              <a:rPr lang="en-US" sz="3200" b="1" dirty="0"/>
              <a:t>an indirect, less offensive way of saying something that is considered </a:t>
            </a:r>
            <a:r>
              <a:rPr lang="en-US" sz="3200" b="1" dirty="0" smtClean="0"/>
              <a:t>unpleasant</a:t>
            </a:r>
          </a:p>
          <a:p>
            <a:endParaRPr lang="en-US" sz="3200" b="1" dirty="0"/>
          </a:p>
          <a:p>
            <a:r>
              <a:rPr lang="en-US" sz="3200" b="1" dirty="0" smtClean="0"/>
              <a:t>Example: Instead of saying, “He’s dead,” one might say, “He passed” or “He is in a better place.”</a:t>
            </a:r>
            <a:endParaRPr lang="en-US" sz="3200" dirty="0"/>
          </a:p>
          <a:p>
            <a:endParaRPr lang="en-US" dirty="0"/>
          </a:p>
        </p:txBody>
      </p:sp>
    </p:spTree>
    <p:extLst>
      <p:ext uri="{BB962C8B-B14F-4D97-AF65-F5344CB8AC3E}">
        <p14:creationId xmlns:p14="http://schemas.microsoft.com/office/powerpoint/2010/main" val="2467701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Paradox</a:t>
            </a:r>
            <a:endParaRPr lang="en-US" b="1" dirty="0"/>
          </a:p>
        </p:txBody>
      </p:sp>
      <p:pic>
        <p:nvPicPr>
          <p:cNvPr id="5" name="Picture 4" descr="riding-the-paradox-as-a-lead-developer-8-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82" y="1638312"/>
            <a:ext cx="5949994" cy="4467159"/>
          </a:xfrm>
          <a:prstGeom prst="rect">
            <a:avLst/>
          </a:prstGeom>
        </p:spPr>
      </p:pic>
    </p:spTree>
    <p:extLst>
      <p:ext uri="{BB962C8B-B14F-4D97-AF65-F5344CB8AC3E}">
        <p14:creationId xmlns:p14="http://schemas.microsoft.com/office/powerpoint/2010/main" val="91212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Euphemism</a:t>
            </a:r>
            <a:endParaRPr lang="en-US" b="1" dirty="0"/>
          </a:p>
        </p:txBody>
      </p:sp>
      <p:pic>
        <p:nvPicPr>
          <p:cNvPr id="5" name="Picture 4" descr="b13514_53333bc8073b4e56a07ef4b290e35d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924" y="1681429"/>
            <a:ext cx="5535432" cy="3715659"/>
          </a:xfrm>
          <a:prstGeom prst="rect">
            <a:avLst/>
          </a:prstGeom>
        </p:spPr>
      </p:pic>
    </p:spTree>
    <p:extLst>
      <p:ext uri="{BB962C8B-B14F-4D97-AF65-F5344CB8AC3E}">
        <p14:creationId xmlns:p14="http://schemas.microsoft.com/office/powerpoint/2010/main" val="278576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Euphony</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pleasant words that are easy to </a:t>
            </a:r>
            <a:r>
              <a:rPr lang="en-US" sz="3200" b="1" dirty="0" smtClean="0"/>
              <a:t>articulate</a:t>
            </a:r>
          </a:p>
          <a:p>
            <a:endParaRPr lang="en-US" sz="3200" b="1" dirty="0"/>
          </a:p>
          <a:p>
            <a:r>
              <a:rPr lang="en-US" sz="3200" b="1" dirty="0" smtClean="0"/>
              <a:t>Example:</a:t>
            </a:r>
            <a:r>
              <a:rPr lang="en-US" sz="3200" b="1" dirty="0"/>
              <a:t> </a:t>
            </a:r>
            <a:r>
              <a:rPr lang="en-US" sz="3200" b="1" dirty="0" err="1"/>
              <a:t>'Tis</a:t>
            </a:r>
            <a:r>
              <a:rPr lang="en-US" sz="3200" b="1" dirty="0"/>
              <a:t> hard to say, if greater Want of </a:t>
            </a:r>
            <a:r>
              <a:rPr lang="en-US" sz="3200" b="1" dirty="0" smtClean="0"/>
              <a:t>Skill / Appear </a:t>
            </a:r>
            <a:r>
              <a:rPr lang="en-US" sz="3200" b="1" dirty="0"/>
              <a:t>in Writing or in Judging ill</a:t>
            </a:r>
            <a:r>
              <a:rPr lang="en-US" sz="3200" b="1" dirty="0" smtClean="0"/>
              <a:t>, /But</a:t>
            </a:r>
            <a:r>
              <a:rPr lang="en-US" sz="3200" b="1" dirty="0"/>
              <a:t>, of the two, less </a:t>
            </a:r>
            <a:r>
              <a:rPr lang="en-US" sz="3200" b="1" dirty="0" err="1"/>
              <a:t>dang'rous</a:t>
            </a:r>
            <a:r>
              <a:rPr lang="en-US" sz="3200" b="1" dirty="0"/>
              <a:t> is </a:t>
            </a:r>
            <a:r>
              <a:rPr lang="en-US" sz="3200" b="1" dirty="0" err="1"/>
              <a:t>th</a:t>
            </a:r>
            <a:r>
              <a:rPr lang="en-US" sz="3200" b="1" dirty="0"/>
              <a:t>' Offence</a:t>
            </a:r>
            <a:r>
              <a:rPr lang="en-US" sz="3200" b="1" dirty="0" smtClean="0"/>
              <a:t>, / To </a:t>
            </a:r>
            <a:r>
              <a:rPr lang="en-US" sz="3200" b="1" dirty="0"/>
              <a:t>tire our Patience, than </a:t>
            </a:r>
            <a:r>
              <a:rPr lang="en-US" sz="3200" b="1" dirty="0" err="1"/>
              <a:t>mis</a:t>
            </a:r>
            <a:r>
              <a:rPr lang="en-US" sz="3200" b="1" dirty="0"/>
              <a:t>-lead our </a:t>
            </a:r>
            <a:r>
              <a:rPr lang="en-US" sz="3200" b="1" dirty="0" smtClean="0"/>
              <a:t>Sense: /Some </a:t>
            </a:r>
            <a:r>
              <a:rPr lang="en-US" sz="3200" b="1" dirty="0"/>
              <a:t>few in that, but Numbers err in this</a:t>
            </a:r>
            <a:r>
              <a:rPr lang="en-US" sz="3200" b="1" dirty="0" smtClean="0"/>
              <a:t>, / Ten </a:t>
            </a:r>
            <a:r>
              <a:rPr lang="en-US" sz="3200" b="1" dirty="0"/>
              <a:t>Censure wrong for one who Writes amiss</a:t>
            </a:r>
            <a:r>
              <a:rPr lang="en-US" sz="3200" b="1" dirty="0" smtClean="0"/>
              <a:t>; / A </a:t>
            </a:r>
            <a:r>
              <a:rPr lang="en-US" sz="3200" b="1" dirty="0"/>
              <a:t>Fool might once himself alone expose</a:t>
            </a:r>
            <a:r>
              <a:rPr lang="en-US" sz="3200" b="1" dirty="0" smtClean="0"/>
              <a:t>, / Now </a:t>
            </a:r>
            <a:r>
              <a:rPr lang="en-US" sz="3200" b="1" dirty="0"/>
              <a:t>One in Verse makes many more in Prose.</a:t>
            </a:r>
            <a:endParaRPr lang="en-US" sz="3200" dirty="0"/>
          </a:p>
          <a:p>
            <a:endParaRPr lang="en-US" dirty="0"/>
          </a:p>
        </p:txBody>
      </p:sp>
    </p:spTree>
    <p:extLst>
      <p:ext uri="{BB962C8B-B14F-4D97-AF65-F5344CB8AC3E}">
        <p14:creationId xmlns:p14="http://schemas.microsoft.com/office/powerpoint/2010/main" val="39605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Euphony</a:t>
            </a:r>
            <a:endParaRPr lang="en-US" b="1" dirty="0"/>
          </a:p>
        </p:txBody>
      </p:sp>
      <p:pic>
        <p:nvPicPr>
          <p:cNvPr id="5" name="Picture 4" descr="Euphony_-_Sounds_Just_R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982" y="1505057"/>
            <a:ext cx="6398171" cy="1836210"/>
          </a:xfrm>
          <a:prstGeom prst="rect">
            <a:avLst/>
          </a:prstGeom>
        </p:spPr>
      </p:pic>
      <p:pic>
        <p:nvPicPr>
          <p:cNvPr id="6" name="Picture 5" descr="Band at Globe Ce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36775"/>
            <a:ext cx="5115113" cy="3386060"/>
          </a:xfrm>
          <a:prstGeom prst="rect">
            <a:avLst/>
          </a:prstGeom>
        </p:spPr>
      </p:pic>
    </p:spTree>
    <p:extLst>
      <p:ext uri="{BB962C8B-B14F-4D97-AF65-F5344CB8AC3E}">
        <p14:creationId xmlns:p14="http://schemas.microsoft.com/office/powerpoint/2010/main" val="156463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Foil Characters</a:t>
            </a:r>
            <a:endParaRPr lang="en-US" b="1" dirty="0"/>
          </a:p>
        </p:txBody>
      </p:sp>
      <p:sp>
        <p:nvSpPr>
          <p:cNvPr id="3" name="Content Placeholder 2"/>
          <p:cNvSpPr>
            <a:spLocks noGrp="1"/>
          </p:cNvSpPr>
          <p:nvPr>
            <p:ph idx="1"/>
          </p:nvPr>
        </p:nvSpPr>
        <p:spPr/>
        <p:txBody>
          <a:bodyPr/>
          <a:lstStyle/>
          <a:p>
            <a:r>
              <a:rPr lang="en-US" sz="3200" b="1" dirty="0"/>
              <a:t>two characters that highlight each other by their </a:t>
            </a:r>
            <a:r>
              <a:rPr lang="en-US" sz="3200" b="1" dirty="0" smtClean="0"/>
              <a:t>differences</a:t>
            </a:r>
            <a:endParaRPr lang="en-US" dirty="0"/>
          </a:p>
          <a:p>
            <a:endParaRPr lang="en-US" sz="3200" dirty="0" smtClean="0"/>
          </a:p>
          <a:p>
            <a:r>
              <a:rPr lang="en-US" sz="3200" b="1" dirty="0" smtClean="0"/>
              <a:t>Example: Rowdy &amp; Junior from </a:t>
            </a:r>
            <a:r>
              <a:rPr lang="en-US" sz="3200" b="1" u="sng" dirty="0" smtClean="0"/>
              <a:t>The Absolutely True Diary of a Part-Time Indian</a:t>
            </a:r>
            <a:r>
              <a:rPr lang="en-US" sz="3200" b="1" dirty="0" smtClean="0"/>
              <a:t> by Sherman Alexie.</a:t>
            </a:r>
          </a:p>
          <a:p>
            <a:r>
              <a:rPr lang="en-US" sz="3200" b="1" dirty="0" smtClean="0"/>
              <a:t>Example: Kevin &amp; Tom </a:t>
            </a:r>
            <a:r>
              <a:rPr lang="en-US" sz="3200" b="1" dirty="0" err="1" smtClean="0"/>
              <a:t>Weylin</a:t>
            </a:r>
            <a:r>
              <a:rPr lang="en-US" sz="3200" b="1" dirty="0" smtClean="0"/>
              <a:t> from </a:t>
            </a:r>
            <a:r>
              <a:rPr lang="en-US" sz="3200" b="1" u="sng" dirty="0" smtClean="0"/>
              <a:t>Kindred</a:t>
            </a:r>
            <a:r>
              <a:rPr lang="en-US" sz="3200" b="1" dirty="0" smtClean="0"/>
              <a:t> by Octavia Butler</a:t>
            </a:r>
            <a:endParaRPr lang="en-US" sz="3200" b="1" dirty="0"/>
          </a:p>
        </p:txBody>
      </p:sp>
    </p:spTree>
    <p:extLst>
      <p:ext uri="{BB962C8B-B14F-4D97-AF65-F5344CB8AC3E}">
        <p14:creationId xmlns:p14="http://schemas.microsoft.com/office/powerpoint/2010/main" val="36285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Foil Characters</a:t>
            </a:r>
            <a:endParaRPr lang="en-US" b="1" dirty="0"/>
          </a:p>
        </p:txBody>
      </p:sp>
      <p:pic>
        <p:nvPicPr>
          <p:cNvPr id="5" name="Picture 4" descr="Nikinek_SpockKi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05" y="1417638"/>
            <a:ext cx="6232207" cy="4615535"/>
          </a:xfrm>
          <a:prstGeom prst="rect">
            <a:avLst/>
          </a:prstGeom>
        </p:spPr>
      </p:pic>
    </p:spTree>
    <p:extLst>
      <p:ext uri="{BB962C8B-B14F-4D97-AF65-F5344CB8AC3E}">
        <p14:creationId xmlns:p14="http://schemas.microsoft.com/office/powerpoint/2010/main" val="928898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85</TotalTime>
  <Words>988</Words>
  <Application>Microsoft Macintosh PowerPoint</Application>
  <PresentationFormat>On-screen Show (4:3)</PresentationFormat>
  <Paragraphs>113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Literary Devices Terms 21-40</vt:lpstr>
      <vt:lpstr>Epitaph</vt:lpstr>
      <vt:lpstr>Epitaph</vt:lpstr>
      <vt:lpstr>Euphemism</vt:lpstr>
      <vt:lpstr>Euphemism</vt:lpstr>
      <vt:lpstr>Euphony</vt:lpstr>
      <vt:lpstr>Euphony</vt:lpstr>
      <vt:lpstr>Foil Characters</vt:lpstr>
      <vt:lpstr>Foil Characters</vt:lpstr>
      <vt:lpstr>Foreshadowing</vt:lpstr>
      <vt:lpstr>Foreshadowing</vt:lpstr>
      <vt:lpstr>Free Verse</vt:lpstr>
      <vt:lpstr>Hyperbole</vt:lpstr>
      <vt:lpstr>Hyperbole</vt:lpstr>
      <vt:lpstr>Idiom</vt:lpstr>
      <vt:lpstr>Idiom</vt:lpstr>
      <vt:lpstr>Imagery</vt:lpstr>
      <vt:lpstr>Imagery</vt:lpstr>
      <vt:lpstr>Internal Rhyme</vt:lpstr>
      <vt:lpstr>Internal Rhyme</vt:lpstr>
      <vt:lpstr>Irony</vt:lpstr>
      <vt:lpstr>Irony</vt:lpstr>
      <vt:lpstr>Juxtaposition</vt:lpstr>
      <vt:lpstr>Juxtaposition</vt:lpstr>
      <vt:lpstr>Lyric</vt:lpstr>
      <vt:lpstr>Lyric</vt:lpstr>
      <vt:lpstr>Metaphor</vt:lpstr>
      <vt:lpstr>Metaphor</vt:lpstr>
      <vt:lpstr>Meter</vt:lpstr>
      <vt:lpstr>Meter</vt:lpstr>
      <vt:lpstr>Monologue</vt:lpstr>
      <vt:lpstr>Monologue</vt:lpstr>
      <vt:lpstr>Ode</vt:lpstr>
      <vt:lpstr>Ode</vt:lpstr>
      <vt:lpstr>Onomatopoeia</vt:lpstr>
      <vt:lpstr>Onomatopoeia</vt:lpstr>
      <vt:lpstr>Oxymoron</vt:lpstr>
      <vt:lpstr>Oxymoron</vt:lpstr>
      <vt:lpstr>Paradox</vt:lpstr>
      <vt:lpstr>Paradox</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Devices Terms 21-40</dc:title>
  <dc:creator>Kaylie Fougerousse</dc:creator>
  <cp:lastModifiedBy>Kaylie Fougerousse</cp:lastModifiedBy>
  <cp:revision>15</cp:revision>
  <dcterms:created xsi:type="dcterms:W3CDTF">2016-05-02T03:07:40Z</dcterms:created>
  <dcterms:modified xsi:type="dcterms:W3CDTF">2016-05-16T03:06:40Z</dcterms:modified>
</cp:coreProperties>
</file>