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816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98094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6908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3656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30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177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7147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/>
              <a:t>Clicking on the picture will bring up a link for The Hunger Games. Click on the ‘Hunger Games movie trailer #2 (the one with the guards) Since this is a dystopian novel that most kids will know of, it would be a great point of reference for the characteristics of society. </a:t>
            </a:r>
          </a:p>
        </p:txBody>
      </p:sp>
    </p:spTree>
    <p:extLst>
      <p:ext uri="{BB962C8B-B14F-4D97-AF65-F5344CB8AC3E}">
        <p14:creationId xmlns:p14="http://schemas.microsoft.com/office/powerpoint/2010/main" val="705373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427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/>
              <a:t>Clicking on the picture will bring up the link for a trailer of Running Man. The movie is basically the same concept as The Hunger Games--in order to control the population, people are chosen to participate in a game of survival. You can draw the parallel between the stories and talk about recurring themes (ELACC8RL)</a:t>
            </a:r>
          </a:p>
        </p:txBody>
      </p:sp>
    </p:spTree>
    <p:extLst>
      <p:ext uri="{BB962C8B-B14F-4D97-AF65-F5344CB8AC3E}">
        <p14:creationId xmlns:p14="http://schemas.microsoft.com/office/powerpoint/2010/main" val="723492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/>
              <a:t>Clicking on the picture will bring up a Youtube video of The Twilight Zone episode “The Obsolete Man”. Watch through 6:36—Mr. Wordsworth is a librarian, and is found to be obsolete by the leader and his ‘bureaucracy’. They argue over whether something exists even if the bureaucracy doesn’t believe in it. Point of discussion: “You have no function Mr. Wordsworth. You are an anachronism, like a ghost from another time” Wordsworth (metaphorical name) is found to be obsolete and sentenced to “liquidation” (death)</a:t>
            </a:r>
          </a:p>
        </p:txBody>
      </p:sp>
    </p:spTree>
    <p:extLst>
      <p:ext uri="{BB962C8B-B14F-4D97-AF65-F5344CB8AC3E}">
        <p14:creationId xmlns:p14="http://schemas.microsoft.com/office/powerpoint/2010/main" val="481721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/>
              <a:t>Clicking on the I,Robot picture will bring up the link to an Amazon.com page. Click on the “play trailer” button to play the trailer of the movie</a:t>
            </a:r>
          </a:p>
        </p:txBody>
      </p:sp>
    </p:spTree>
    <p:extLst>
      <p:ext uri="{BB962C8B-B14F-4D97-AF65-F5344CB8AC3E}">
        <p14:creationId xmlns:p14="http://schemas.microsoft.com/office/powerpoint/2010/main" val="3312455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/>
              <a:t>Clicking on the picture will bring up a link to the book trailer for “Matched”</a:t>
            </a:r>
          </a:p>
        </p:txBody>
      </p:sp>
    </p:spTree>
    <p:extLst>
      <p:ext uri="{BB962C8B-B14F-4D97-AF65-F5344CB8AC3E}">
        <p14:creationId xmlns:p14="http://schemas.microsoft.com/office/powerpoint/2010/main" val="155916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48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0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8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1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57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4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0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1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3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5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3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2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 idx="4294967295"/>
          </p:nvPr>
        </p:nvSpPr>
        <p:spPr>
          <a:xfrm>
            <a:off x="533400" y="144779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8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Dystopian Literature</a:t>
            </a:r>
            <a:r>
              <a:rPr lang="en-US" sz="4000" b="0" i="0" u="none" strike="noStrike" cap="none" baseline="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6" name="Shape 106"/>
          <p:cNvSpPr/>
          <p:nvPr/>
        </p:nvSpPr>
        <p:spPr>
          <a:xfrm>
            <a:off x="4419600" y="3276600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4419600" y="3276600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1066800" y="5410200"/>
            <a:ext cx="754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All in all, we’re just another brick in the wall…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3124199"/>
            <a:ext cx="3162300" cy="3173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55" y="3135229"/>
            <a:ext cx="3162300" cy="3162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37" y="3124200"/>
            <a:ext cx="3162300" cy="317433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 idx="4294967295"/>
          </p:nvPr>
        </p:nvSpPr>
        <p:spPr>
          <a:xfrm>
            <a:off x="485775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 baseline="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Dystopian Protagonist 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4294967295"/>
          </p:nvPr>
        </p:nvSpPr>
        <p:spPr>
          <a:xfrm>
            <a:off x="4191000" y="1699461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erriweather"/>
              <a:buChar char="●"/>
            </a:pPr>
            <a:r>
              <a:rPr lang="en-US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Often feels trapped and is struggling to escape</a:t>
            </a:r>
          </a:p>
          <a:p>
            <a:pPr marL="274320" marR="0" lvl="0" indent="-27432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erriweather"/>
              <a:buChar char="●"/>
            </a:pPr>
            <a:r>
              <a:rPr lang="en-US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Questions the existing society and political systems</a:t>
            </a:r>
          </a:p>
          <a:p>
            <a:pPr marL="274320" marR="0" lvl="0" indent="-27432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erriweather"/>
              <a:buChar char="●"/>
            </a:pPr>
            <a:r>
              <a:rPr lang="en-US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Believes or feels that something is terribly wrong with society in which he or she lives</a:t>
            </a:r>
          </a:p>
          <a:p>
            <a:pPr marL="274320" marR="0" lvl="0" indent="-27432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erriweather"/>
              <a:buChar char="●"/>
            </a:pPr>
            <a:r>
              <a:rPr lang="en-US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Helps the audience recognize the negative aspects of the dystopian world through his or her perspective 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5800" y="1771399"/>
            <a:ext cx="2619375" cy="1743075"/>
          </a:xfrm>
          <a:prstGeom prst="rect">
            <a:avLst/>
          </a:prstGeom>
        </p:spPr>
      </p:pic>
      <p:pic>
        <p:nvPicPr>
          <p:cNvPr id="178" name="Shape 17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85800" y="3990474"/>
            <a:ext cx="2619375" cy="18478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875317" y="1524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5000" b="0" i="0" u="none" strike="noStrike" cap="none" baseline="0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iscussion </a:t>
            </a:r>
            <a:r>
              <a:rPr lang="en-US" sz="500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lang="en-US" sz="5000" b="0" i="0" u="none" strike="noStrike" cap="none" baseline="0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uestions</a:t>
            </a:r>
            <a:endParaRPr lang="en-US" sz="5000" b="0" i="0" u="none" strike="noStrike" cap="none" baseline="0" dirty="0">
              <a:solidFill>
                <a:schemeClr val="bg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AutoNum type="arabicPeriod"/>
            </a:pPr>
            <a:r>
              <a:rPr lang="en-US" sz="26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Why would an author choose to write a novel about a futuristic society with serious and sometimes dangerous faults</a:t>
            </a:r>
            <a:r>
              <a:rPr lang="en-US" sz="2600" b="0" i="0" u="none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?</a:t>
            </a:r>
            <a:endParaRPr lang="en-US" sz="2600" b="0" i="0" u="none" strike="noStrike" cap="none" baseline="0" dirty="0">
              <a:solidFill>
                <a:schemeClr val="tx1">
                  <a:lumMod val="75000"/>
                  <a:lumOff val="25000"/>
                </a:schemeClr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514350" marR="0" lvl="0" indent="-5143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AutoNum type="arabicPeriod"/>
            </a:pPr>
            <a:r>
              <a:rPr lang="en-US" sz="26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What current trends, or ideas, exist in our world today that the author might be thinking of when writing this type of story? </a:t>
            </a:r>
          </a:p>
          <a:p>
            <a:pPr marL="514350" marR="0" lvl="0" indent="-5143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AutoNum type="arabicPeriod"/>
            </a:pPr>
            <a:r>
              <a:rPr lang="en-US" sz="26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What benefits do dystopian stories lend to you and your world?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 idx="4294967295"/>
          </p:nvPr>
        </p:nvSpPr>
        <p:spPr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 baseline="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What is a Utopia? 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4294967295"/>
          </p:nvPr>
        </p:nvSpPr>
        <p:spPr>
          <a:xfrm>
            <a:off x="5334000" y="2514600"/>
            <a:ext cx="3429000" cy="312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A place, state, or condition that is ideally perfect in respect of politics, laws, customs, and conditions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4435642" cy="296079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 idx="4294967295"/>
          </p:nvPr>
        </p:nvSpPr>
        <p:spPr>
          <a:xfrm>
            <a:off x="638175" y="1492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 baseline="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What is a Dystopia? 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4294967295"/>
          </p:nvPr>
        </p:nvSpPr>
        <p:spPr>
          <a:xfrm>
            <a:off x="266700" y="18288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6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Futuristic, imagined universe</a:t>
            </a:r>
          </a:p>
          <a:p>
            <a:pPr marL="273050" marR="0" lvl="0" indent="-27305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6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Oppressive societal control </a:t>
            </a:r>
          </a:p>
          <a:p>
            <a:pPr marL="273050" marR="0" lvl="0" indent="-27305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6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Perfect society is maintained through corporate, bureaucratic, technological, moral, or totalitarian control</a:t>
            </a:r>
          </a:p>
          <a:p>
            <a:pPr marL="273050" marR="0" lvl="0" indent="-27305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6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Dystopian literature criticizes current trends, norms, or political systems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19600" y="1524000"/>
            <a:ext cx="2590800" cy="1822450"/>
          </a:xfrm>
          <a:prstGeom prst="rect">
            <a:avLst/>
          </a:prstGeom>
        </p:spPr>
      </p:pic>
      <p:pic>
        <p:nvPicPr>
          <p:cNvPr id="125" name="Shape 12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210299" y="2816225"/>
            <a:ext cx="2466975" cy="1847850"/>
          </a:xfrm>
          <a:prstGeom prst="rect">
            <a:avLst/>
          </a:prstGeom>
        </p:spPr>
      </p:pic>
      <p:pic>
        <p:nvPicPr>
          <p:cNvPr id="127" name="Shape 12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019800" y="4953000"/>
            <a:ext cx="2847975" cy="1543049"/>
          </a:xfrm>
          <a:prstGeom prst="rect">
            <a:avLst/>
          </a:prstGeom>
        </p:spPr>
      </p:pic>
      <p:pic>
        <p:nvPicPr>
          <p:cNvPr id="128" name="Shape 12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495800" y="3429000"/>
            <a:ext cx="1822449" cy="2514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 idx="4294967295"/>
          </p:nvPr>
        </p:nvSpPr>
        <p:spPr>
          <a:xfrm>
            <a:off x="6096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Characteristics of Dystopian Society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4294967295"/>
          </p:nvPr>
        </p:nvSpPr>
        <p:spPr>
          <a:xfrm>
            <a:off x="381000" y="1905000"/>
            <a:ext cx="4343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erriweather"/>
              <a:buChar char="●"/>
            </a:pPr>
            <a:r>
              <a:rPr lang="en-US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Propaganda is used to control citizens</a:t>
            </a:r>
          </a:p>
          <a:p>
            <a:pPr marL="274320" marR="0" lvl="0" indent="-27432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erriweather"/>
              <a:buChar char="●"/>
            </a:pPr>
            <a:r>
              <a:rPr lang="en-US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Information, independent thought, and freedom are restricted</a:t>
            </a:r>
          </a:p>
          <a:p>
            <a:pPr marL="274320" marR="0" lvl="0" indent="-27432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erriweather"/>
              <a:buChar char="●"/>
            </a:pPr>
            <a:r>
              <a:rPr lang="en-US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Figurehead or concept is worshipped by the citizens of the society</a:t>
            </a:r>
          </a:p>
          <a:p>
            <a:pPr marL="274320" marR="0" lvl="0" indent="-27432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erriweather"/>
              <a:buChar char="●"/>
            </a:pPr>
            <a:r>
              <a:rPr lang="en-US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Citizens are under constant surveillance and have a fear of the outside world</a:t>
            </a:r>
          </a:p>
          <a:p>
            <a:pPr marL="274320" marR="0" lvl="0" indent="-27432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erriweather"/>
              <a:buChar char="●"/>
            </a:pPr>
            <a:r>
              <a:rPr lang="en-US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Citizens live in a dehumanized state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53000" y="2286000"/>
            <a:ext cx="3657599" cy="24383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 idx="4294967295"/>
          </p:nvPr>
        </p:nvSpPr>
        <p:spPr>
          <a:xfrm>
            <a:off x="5334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Characteristics of Dystopian Society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4294967295"/>
          </p:nvPr>
        </p:nvSpPr>
        <p:spPr>
          <a:xfrm>
            <a:off x="3048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The natural world is banished and distrusted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Citizens </a:t>
            </a:r>
            <a:r>
              <a:rPr lang="en-US" sz="2800" b="1" i="0" u="sng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conform</a:t>
            </a:r>
            <a:r>
              <a:rPr lang="en-US" sz="2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to uniform expectations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Individuality </a:t>
            </a:r>
            <a:r>
              <a:rPr lang="en-US" sz="2800" b="0" i="0" u="none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is </a:t>
            </a:r>
            <a:r>
              <a:rPr lang="en-US" sz="2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bad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Society is an illusion of a perfect utopian world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0" y="2133600"/>
            <a:ext cx="4191000" cy="3441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 idx="4294967295"/>
          </p:nvPr>
        </p:nvSpPr>
        <p:spPr>
          <a:xfrm>
            <a:off x="7620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 baseline="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Types of Dystopian Controls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4294967295"/>
          </p:nvPr>
        </p:nvSpPr>
        <p:spPr>
          <a:xfrm>
            <a:off x="1371600" y="4572000"/>
            <a:ext cx="67056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800" b="0" i="0" u="none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One </a:t>
            </a:r>
            <a:r>
              <a:rPr lang="en-US" sz="2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of more of the large corporations control society through products, advertising, and the </a:t>
            </a:r>
            <a:r>
              <a:rPr lang="en-US" sz="2800" b="0" i="0" u="none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media.</a:t>
            </a:r>
            <a:endParaRPr lang="en-US" sz="2800" b="0" i="0" u="none" strike="noStrike" cap="none" baseline="0" dirty="0">
              <a:solidFill>
                <a:schemeClr val="tx1">
                  <a:lumMod val="75000"/>
                  <a:lumOff val="25000"/>
                </a:schemeClr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1676400"/>
            <a:ext cx="4826000" cy="27146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 idx="4294967295"/>
          </p:nvPr>
        </p:nvSpPr>
        <p:spPr>
          <a:xfrm>
            <a:off x="16764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 baseline="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Bureaucratic Control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4294967295"/>
          </p:nvPr>
        </p:nvSpPr>
        <p:spPr>
          <a:xfrm>
            <a:off x="1676400" y="1295400"/>
            <a:ext cx="6591300" cy="8622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0BD0D9"/>
              </a:buClr>
              <a:buSzPct val="25000"/>
              <a:buNone/>
            </a:pPr>
            <a:r>
              <a:rPr lang="en-US" sz="2800" b="0" i="0" u="none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Society </a:t>
            </a:r>
            <a:r>
              <a:rPr lang="en-US" sz="2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is controlled by a mindless bureaucracy through a tangle of red tape, relentless regulations, and incompetent government </a:t>
            </a:r>
            <a:r>
              <a:rPr lang="en-US" sz="2800" b="0" i="0" u="none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officials. </a:t>
            </a:r>
            <a:endParaRPr lang="en-US" sz="2800" b="0" i="0" u="none" strike="noStrike" cap="none" baseline="0" dirty="0">
              <a:solidFill>
                <a:schemeClr val="tx1">
                  <a:lumMod val="75000"/>
                  <a:lumOff val="25000"/>
                </a:schemeClr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56" name="Shape 15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057400" y="3263314"/>
            <a:ext cx="4762500" cy="29813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 idx="4294967295"/>
          </p:nvPr>
        </p:nvSpPr>
        <p:spPr>
          <a:xfrm>
            <a:off x="14478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 baseline="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Technological Control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4294967295"/>
          </p:nvPr>
        </p:nvSpPr>
        <p:spPr>
          <a:xfrm>
            <a:off x="304800" y="19050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Merriweather"/>
              <a:buNone/>
            </a:pPr>
            <a:r>
              <a:rPr lang="en-US" sz="2800" b="0" i="0" u="none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Society </a:t>
            </a:r>
            <a:r>
              <a:rPr lang="en-US" sz="2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is controlled by technology—through computers, robots, and/or scientific means</a:t>
            </a:r>
          </a:p>
          <a:p>
            <a:endParaRPr lang="en-US" sz="2800" b="0" i="0" u="none" strike="noStrike" cap="none" baseline="0" dirty="0">
              <a:solidFill>
                <a:schemeClr val="tx1">
                  <a:lumMod val="75000"/>
                  <a:lumOff val="25000"/>
                </a:schemeClr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3050" marR="0" lvl="0" indent="-273050" algn="l" rtl="0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Merriweather"/>
              <a:buNone/>
            </a:pPr>
            <a:r>
              <a:rPr lang="en-US" sz="2800" b="0" i="0" u="none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Examples</a:t>
            </a:r>
            <a:r>
              <a:rPr lang="en-US" sz="2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: </a:t>
            </a:r>
            <a:endParaRPr lang="en-US" sz="2800" b="0" i="0" u="none" strike="noStrike" cap="none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457200" algn="l" rtl="0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Wingdings" panose="05000000000000000000" pitchFamily="2" charset="2"/>
              <a:buChar char="à"/>
            </a:pPr>
            <a:r>
              <a:rPr lang="en-US" sz="2800" b="0" i="0" u="sng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The Matrix </a:t>
            </a:r>
          </a:p>
          <a:p>
            <a:pPr marL="457200" marR="0" lvl="0" indent="-457200" algn="l" rtl="0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Wingdings" panose="05000000000000000000" pitchFamily="2" charset="2"/>
              <a:buChar char="à"/>
            </a:pPr>
            <a:r>
              <a:rPr lang="en-US" sz="2800" b="0" i="0" u="sng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The Terminator</a:t>
            </a:r>
          </a:p>
          <a:p>
            <a:pPr marL="457200" marR="0" lvl="0" indent="-457200" algn="l" rtl="0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Wingdings" panose="05000000000000000000" pitchFamily="2" charset="2"/>
              <a:buChar char="à"/>
            </a:pPr>
            <a:r>
              <a:rPr lang="en-US" sz="2800" b="0" i="0" u="none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sng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I, Robot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19600" y="1905000"/>
            <a:ext cx="4343399" cy="379796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 idx="4294967295"/>
          </p:nvPr>
        </p:nvSpPr>
        <p:spPr>
          <a:xfrm>
            <a:off x="5334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 baseline="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Philosophical/Religious Control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4294967295"/>
          </p:nvPr>
        </p:nvSpPr>
        <p:spPr>
          <a:xfrm>
            <a:off x="533400" y="2165350"/>
            <a:ext cx="441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Merriweather"/>
              <a:buNone/>
            </a:pPr>
            <a:r>
              <a:rPr lang="en-US" sz="2800" b="0" i="0" u="none" strike="noStrike" cap="none" baseline="0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  </a:t>
            </a:r>
          </a:p>
          <a:p>
            <a:pPr marL="273050" marR="0" lvl="0" indent="-273050" rtl="0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Merriweather"/>
              <a:buNone/>
            </a:pPr>
            <a:r>
              <a:rPr lang="en-US" sz="2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 </a:t>
            </a:r>
            <a:r>
              <a:rPr lang="en-US" sz="2800" b="0" i="0" u="none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Society </a:t>
            </a:r>
            <a:r>
              <a:rPr lang="en-US" sz="2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is controlled by a philosophical or religious ideology often enforced through a dictatorship or theocratic government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81600" y="1447800"/>
            <a:ext cx="3017838" cy="48323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42</TotalTime>
  <Words>626</Words>
  <Application>Microsoft Office PowerPoint</Application>
  <PresentationFormat>On-screen Show (4:3)</PresentationFormat>
  <Paragraphs>48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Merriweather</vt:lpstr>
      <vt:lpstr>Wingdings</vt:lpstr>
      <vt:lpstr>Basis</vt:lpstr>
      <vt:lpstr>Dystopian Literature </vt:lpstr>
      <vt:lpstr>What is a Utopia? </vt:lpstr>
      <vt:lpstr>What is a Dystopia? </vt:lpstr>
      <vt:lpstr>Characteristics of Dystopian Society</vt:lpstr>
      <vt:lpstr>Characteristics of Dystopian Society</vt:lpstr>
      <vt:lpstr>Types of Dystopian Controls</vt:lpstr>
      <vt:lpstr>Bureaucratic Control</vt:lpstr>
      <vt:lpstr>Technological Control</vt:lpstr>
      <vt:lpstr>Philosophical/Religious Control</vt:lpstr>
      <vt:lpstr>Dystopian Protagonist </vt:lpstr>
      <vt:lpstr>Discussion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Dystopian Literature</dc:title>
  <dc:creator>Colon, Michaela A</dc:creator>
  <cp:lastModifiedBy>Kaylie Fougerousse</cp:lastModifiedBy>
  <cp:revision>5</cp:revision>
  <dcterms:modified xsi:type="dcterms:W3CDTF">2015-12-07T13:52:32Z</dcterms:modified>
</cp:coreProperties>
</file>