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70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96E84-462A-E141-9C20-8C1F3A61016A}" type="datetimeFigureOut">
              <a:rPr lang="en-US" smtClean="0"/>
              <a:t>6/2/16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F03F5-E7E6-5747-9F23-5967AB7C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3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F03F5-E7E6-5747-9F23-5967AB7CCF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3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6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0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1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7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7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8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6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5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274" y="505673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Literary Criticisms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729" y="1826654"/>
            <a:ext cx="8912326" cy="35167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Brief Overview </a:t>
            </a:r>
          </a:p>
          <a:p>
            <a:r>
              <a:rPr lang="en-US" sz="6000" b="1" dirty="0" smtClean="0">
                <a:solidFill>
                  <a:srgbClr val="749805"/>
                </a:solidFill>
              </a:rPr>
              <a:t>Critical Lenses</a:t>
            </a:r>
            <a:endParaRPr lang="en-US" sz="6000" b="1" dirty="0">
              <a:solidFill>
                <a:srgbClr val="749805"/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00" y="3871016"/>
            <a:ext cx="4507542" cy="24925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8333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274" y="505673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Literary Criticisms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729" y="1826654"/>
            <a:ext cx="8912326" cy="35167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Brief Overview </a:t>
            </a:r>
          </a:p>
          <a:p>
            <a:r>
              <a:rPr lang="en-US" sz="6000" b="1" dirty="0" smtClean="0">
                <a:solidFill>
                  <a:srgbClr val="749805"/>
                </a:solidFill>
              </a:rPr>
              <a:t>__________ Lenses</a:t>
            </a:r>
            <a:endParaRPr lang="en-US" sz="6000" b="1" dirty="0">
              <a:solidFill>
                <a:srgbClr val="749805"/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00" y="3871016"/>
            <a:ext cx="4507542" cy="24925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0926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____________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Focuses around a set of _____________ ______________</a:t>
            </a:r>
          </a:p>
          <a:p>
            <a:r>
              <a:rPr lang="en-US" dirty="0" smtClean="0"/>
              <a:t>Focuses on common __________ and _____________ in literature</a:t>
            </a:r>
          </a:p>
          <a:p>
            <a:r>
              <a:rPr lang="en-US" dirty="0"/>
              <a:t>An </a:t>
            </a:r>
            <a:r>
              <a:rPr lang="en-US" dirty="0" smtClean="0"/>
              <a:t>______________is </a:t>
            </a:r>
            <a:r>
              <a:rPr lang="en-US" dirty="0"/>
              <a:t>a reference to a concept, a person or an object that has served as a </a:t>
            </a:r>
            <a:r>
              <a:rPr lang="en-US" dirty="0" smtClean="0"/>
              <a:t>_______________/_____________ of </a:t>
            </a:r>
            <a:r>
              <a:rPr lang="en-US" dirty="0"/>
              <a:t>its kind and is the original idea that has come to be used over and over again. </a:t>
            </a:r>
          </a:p>
        </p:txBody>
      </p:sp>
    </p:spTree>
    <p:extLst>
      <p:ext uri="{BB962C8B-B14F-4D97-AF65-F5344CB8AC3E}">
        <p14:creationId xmlns:p14="http://schemas.microsoft.com/office/powerpoint/2010/main" val="3749009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Feminist __________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 tied to Gender &amp; LGBTQ Studies</a:t>
            </a:r>
          </a:p>
          <a:p>
            <a:r>
              <a:rPr lang="en-US" dirty="0" smtClean="0"/>
              <a:t>Identifies </a:t>
            </a:r>
            <a:r>
              <a:rPr lang="en-US" dirty="0" smtClean="0"/>
              <a:t>and studies _________ and ___________ setbacks in a __________ society that ___________, prevent, or hinder the rights of women</a:t>
            </a:r>
          </a:p>
          <a:p>
            <a:r>
              <a:rPr lang="en-US" dirty="0" smtClean="0"/>
              <a:t>Society= highly patriarchal </a:t>
            </a:r>
          </a:p>
          <a:p>
            <a:r>
              <a:rPr lang="en-US" dirty="0" smtClean="0"/>
              <a:t>Male _______________</a:t>
            </a:r>
          </a:p>
          <a:p>
            <a:r>
              <a:rPr lang="en-US" dirty="0" smtClean="0"/>
              <a:t>Concept:</a:t>
            </a:r>
          </a:p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Women=_______________</a:t>
            </a:r>
          </a:p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Men=_______________</a:t>
            </a:r>
            <a:endParaRPr lang="en-US" dirty="0"/>
          </a:p>
        </p:txBody>
      </p:sp>
      <p:pic>
        <p:nvPicPr>
          <p:cNvPr id="4" name="Picture 3" descr="emily-dickinson-photo11-268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592" y="3901695"/>
            <a:ext cx="2375208" cy="265881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7030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Critical ________ Theory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33923" cy="4960822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 Privilege/ White Supremacy </a:t>
            </a:r>
          </a:p>
          <a:p>
            <a:r>
              <a:rPr lang="en-US" dirty="0" smtClean="0"/>
              <a:t>________________</a:t>
            </a:r>
          </a:p>
          <a:p>
            <a:r>
              <a:rPr lang="en-US" dirty="0" smtClean="0"/>
              <a:t>White individuals influence cultural standards, norms, and thinking… ___________ the views of other ________ backgrounds</a:t>
            </a:r>
            <a:endParaRPr lang="en-US" dirty="0"/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826" y="1600200"/>
            <a:ext cx="3606800" cy="22479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 descr="19117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826" y="4153102"/>
            <a:ext cx="3606800" cy="240792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9008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___________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710" y="1600200"/>
            <a:ext cx="506008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Social __________ position creates ____________in the economy, in politics, and social norms</a:t>
            </a:r>
          </a:p>
          <a:p>
            <a:r>
              <a:rPr lang="en-US" dirty="0" smtClean="0"/>
              <a:t>Hegemony</a:t>
            </a:r>
          </a:p>
          <a:p>
            <a:r>
              <a:rPr lang="en-US" dirty="0" smtClean="0"/>
              <a:t>Literature reveals the statuses of different social _________ and strains of thoughts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18" y="2012109"/>
            <a:ext cx="2578100" cy="3149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3915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______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134" y="1600200"/>
            <a:ext cx="4659665" cy="4525963"/>
          </a:xfrm>
        </p:spPr>
        <p:txBody>
          <a:bodyPr/>
          <a:lstStyle/>
          <a:p>
            <a:r>
              <a:rPr lang="en-US" dirty="0" smtClean="0"/>
              <a:t>AKA: _______________</a:t>
            </a:r>
          </a:p>
          <a:p>
            <a:r>
              <a:rPr lang="en-US" dirty="0" smtClean="0"/>
              <a:t>The _________ is the _________ important part of the book</a:t>
            </a:r>
          </a:p>
          <a:p>
            <a:r>
              <a:rPr lang="en-US" dirty="0" smtClean="0"/>
              <a:t>____________ you need to know can be found through close reading and ___________ clues</a:t>
            </a:r>
            <a:endParaRPr lang="en-US" dirty="0"/>
          </a:p>
        </p:txBody>
      </p:sp>
      <p:pic>
        <p:nvPicPr>
          <p:cNvPr id="4" name="Picture 3" descr="3301397_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16646"/>
            <a:ext cx="3152688" cy="1774658"/>
          </a:xfrm>
          <a:prstGeom prst="rect">
            <a:avLst/>
          </a:prstGeom>
        </p:spPr>
      </p:pic>
      <p:pic>
        <p:nvPicPr>
          <p:cNvPr id="6" name="Picture 5" descr="3301397_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91304"/>
            <a:ext cx="3152688" cy="1774658"/>
          </a:xfrm>
          <a:prstGeom prst="rect">
            <a:avLst/>
          </a:prstGeom>
        </p:spPr>
      </p:pic>
      <p:pic>
        <p:nvPicPr>
          <p:cNvPr id="7" name="Picture 6" descr="3301397_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65962"/>
            <a:ext cx="3152688" cy="177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4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_1864400c.jpg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071" y="2285198"/>
            <a:ext cx="4139852" cy="281789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128269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theory claims that a piece of literature is influenced by the ______________ perspective, past experiences, and _______.</a:t>
            </a:r>
          </a:p>
          <a:p>
            <a:r>
              <a:rPr lang="en-US" dirty="0" smtClean="0"/>
              <a:t>Therefore, you must know the author’s ___________ to fully ____________ the text.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Psychological Criticism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11691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___________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7121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Also called New Historicism or Cultural Studies. </a:t>
            </a:r>
            <a:endParaRPr lang="en-US" dirty="0" smtClean="0"/>
          </a:p>
          <a:p>
            <a:r>
              <a:rPr lang="en-US" dirty="0" smtClean="0"/>
              <a:t>A historical critic looks at the ________________ </a:t>
            </a:r>
            <a:r>
              <a:rPr lang="en-US" dirty="0" smtClean="0"/>
              <a:t>and subsequent social propriety (the ______________ statuses of the time, societal norms, trends, etc.) to better understand the meaning of the text in context with the historical frame. </a:t>
            </a:r>
          </a:p>
          <a:p>
            <a:r>
              <a:rPr lang="en-US" dirty="0" smtClean="0"/>
              <a:t>________________________. </a:t>
            </a:r>
          </a:p>
          <a:p>
            <a:endParaRPr lang="en-US" dirty="0" smtClean="0"/>
          </a:p>
        </p:txBody>
      </p:sp>
      <p:pic>
        <p:nvPicPr>
          <p:cNvPr id="5" name="Picture 4" descr="Screen Shot 2016-03-01 at 8.25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609" y="1864140"/>
            <a:ext cx="2810928" cy="389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153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Postcolonial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71212" cy="505245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Studies the dynamics of the ____________ (dominance in social status) of Western, first world countries and the ________ of ____________.</a:t>
            </a:r>
          </a:p>
          <a:p>
            <a:r>
              <a:rPr lang="en-US" dirty="0" smtClean="0"/>
              <a:t>A Post-colonial critic might be studying work from the writers who colonized an area or writers who experienced the ___________ __________ that came with being colonized. </a:t>
            </a:r>
            <a:endParaRPr lang="en-US" dirty="0" smtClean="0"/>
          </a:p>
        </p:txBody>
      </p:sp>
      <p:pic>
        <p:nvPicPr>
          <p:cNvPr id="4" name="Picture 3" descr="mid_century_glob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532" y="2375166"/>
            <a:ext cx="3236459" cy="323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8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Archetypal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Focuses around a set of universal </a:t>
            </a:r>
            <a:r>
              <a:rPr lang="en-US" dirty="0" smtClean="0"/>
              <a:t>patterns.</a:t>
            </a:r>
            <a:endParaRPr lang="en-US" dirty="0" smtClean="0"/>
          </a:p>
          <a:p>
            <a:r>
              <a:rPr lang="en-US" dirty="0" smtClean="0"/>
              <a:t>Focuses on common symbols and themes in </a:t>
            </a:r>
            <a:r>
              <a:rPr lang="en-US" dirty="0" smtClean="0"/>
              <a:t>literature.</a:t>
            </a:r>
            <a:endParaRPr lang="en-US" dirty="0" smtClean="0"/>
          </a:p>
          <a:p>
            <a:r>
              <a:rPr lang="en-US" dirty="0"/>
              <a:t>An archetype is a reference to a concept, a person or an object that has served as a </a:t>
            </a:r>
            <a:r>
              <a:rPr lang="en-US" dirty="0" smtClean="0"/>
              <a:t>prototype/stereotype </a:t>
            </a:r>
            <a:r>
              <a:rPr lang="en-US" dirty="0"/>
              <a:t>of its kind and is the original idea that has come to be used over and over again. </a:t>
            </a:r>
          </a:p>
        </p:txBody>
      </p:sp>
    </p:spTree>
    <p:extLst>
      <p:ext uri="{BB962C8B-B14F-4D97-AF65-F5344CB8AC3E}">
        <p14:creationId xmlns:p14="http://schemas.microsoft.com/office/powerpoint/2010/main" val="2305668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05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Feminist Criticism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129" y="128318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Also tied to Gender &amp; Queer (LGBTQ) Studies</a:t>
            </a:r>
          </a:p>
          <a:p>
            <a:r>
              <a:rPr lang="en-US" dirty="0" smtClean="0"/>
              <a:t>Identifies </a:t>
            </a:r>
            <a:r>
              <a:rPr lang="en-US" dirty="0" smtClean="0"/>
              <a:t>and studies cultural and economic setbacks in a “patriarchal” society that limit, prevent, or hinder the rights of </a:t>
            </a:r>
            <a:r>
              <a:rPr lang="en-US" dirty="0" smtClean="0"/>
              <a:t>women or others who identify against the societal gender norms for sex. </a:t>
            </a:r>
            <a:endParaRPr lang="en-US" dirty="0" smtClean="0"/>
          </a:p>
          <a:p>
            <a:r>
              <a:rPr lang="en-US" dirty="0" smtClean="0"/>
              <a:t>Society=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highly </a:t>
            </a:r>
            <a:r>
              <a:rPr lang="en-US" dirty="0" smtClean="0"/>
              <a:t>patriarchal (males=superior)</a:t>
            </a:r>
          </a:p>
          <a:p>
            <a:r>
              <a:rPr lang="en-US" dirty="0" smtClean="0"/>
              <a:t>Concept:</a:t>
            </a:r>
          </a:p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Women=Passive</a:t>
            </a:r>
          </a:p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Men=Active</a:t>
            </a:r>
            <a:endParaRPr lang="en-US" dirty="0"/>
          </a:p>
        </p:txBody>
      </p:sp>
      <p:pic>
        <p:nvPicPr>
          <p:cNvPr id="4" name="Picture 3" descr="emily-dickinson-photo11-268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45" y="3245277"/>
            <a:ext cx="2586955" cy="289584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042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Critical Race Theory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33923" cy="4960822"/>
          </a:xfrm>
        </p:spPr>
        <p:txBody>
          <a:bodyPr/>
          <a:lstStyle/>
          <a:p>
            <a:r>
              <a:rPr lang="en-US" dirty="0" smtClean="0"/>
              <a:t>White privilege/ White Supremacy </a:t>
            </a:r>
          </a:p>
          <a:p>
            <a:r>
              <a:rPr lang="en-US" dirty="0" smtClean="0"/>
              <a:t>Hegemony</a:t>
            </a:r>
          </a:p>
          <a:p>
            <a:r>
              <a:rPr lang="en-US" dirty="0" smtClean="0"/>
              <a:t>White individuals influence cultural standards, norms, and thinking… limiting the views of other racial backgrounds</a:t>
            </a:r>
            <a:endParaRPr lang="en-US" dirty="0"/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826" y="1600200"/>
            <a:ext cx="3606800" cy="22479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 descr="191171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826" y="4153102"/>
            <a:ext cx="3606800" cy="240792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110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Marxist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710" y="1600200"/>
            <a:ext cx="5060089" cy="4525963"/>
          </a:xfrm>
        </p:spPr>
        <p:txBody>
          <a:bodyPr/>
          <a:lstStyle/>
          <a:p>
            <a:r>
              <a:rPr lang="en-US" dirty="0" smtClean="0"/>
              <a:t>Social class position creates conflicts in the economy, in politics, and social norms</a:t>
            </a:r>
          </a:p>
          <a:p>
            <a:r>
              <a:rPr lang="en-US" dirty="0" smtClean="0"/>
              <a:t>Hegemony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18" y="2012109"/>
            <a:ext cx="2578100" cy="3149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193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67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New </a:t>
            </a:r>
            <a:r>
              <a:rPr lang="en-US" sz="6000" dirty="0" smtClean="0"/>
              <a:t>Criticism/Formalism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153" y="2184183"/>
            <a:ext cx="4567630" cy="303541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Also called </a:t>
            </a:r>
            <a:r>
              <a:rPr lang="en-US" dirty="0" smtClean="0"/>
              <a:t>FORMALISM.</a:t>
            </a:r>
            <a:endParaRPr lang="en-US" dirty="0" smtClean="0"/>
          </a:p>
          <a:p>
            <a:r>
              <a:rPr lang="en-US" dirty="0" smtClean="0"/>
              <a:t>The text is the ONLY important part of the </a:t>
            </a:r>
            <a:r>
              <a:rPr lang="en-US" dirty="0" smtClean="0"/>
              <a:t>book.</a:t>
            </a:r>
            <a:endParaRPr lang="en-US" dirty="0" smtClean="0"/>
          </a:p>
          <a:p>
            <a:r>
              <a:rPr lang="en-US" dirty="0" smtClean="0"/>
              <a:t>Everything you need to know can be found through close reading and context </a:t>
            </a:r>
            <a:r>
              <a:rPr lang="en-US" dirty="0" smtClean="0"/>
              <a:t>clues.</a:t>
            </a:r>
            <a:endParaRPr lang="en-US" dirty="0"/>
          </a:p>
        </p:txBody>
      </p:sp>
      <p:pic>
        <p:nvPicPr>
          <p:cNvPr id="5" name="Picture 4" descr="book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19" y="2184183"/>
            <a:ext cx="4153778" cy="27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Psychological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7121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piece of literature is influenced by the author’s perspective, past experiences, and biases.</a:t>
            </a:r>
          </a:p>
          <a:p>
            <a:r>
              <a:rPr lang="en-US" dirty="0" smtClean="0"/>
              <a:t>Therefore, you must know the author’s background to fully understand the text. </a:t>
            </a:r>
            <a:endParaRPr lang="en-US" dirty="0"/>
          </a:p>
        </p:txBody>
      </p:sp>
      <p:pic>
        <p:nvPicPr>
          <p:cNvPr id="4" name="Picture 3" descr="br_1864400c.jpg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071" y="2285198"/>
            <a:ext cx="4139852" cy="281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530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Historical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375205" cy="53489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Also called New Historicism or Cultural Studies. </a:t>
            </a:r>
          </a:p>
          <a:p>
            <a:r>
              <a:rPr lang="en-US" dirty="0" smtClean="0"/>
              <a:t>A historical critic looks at the time frame </a:t>
            </a:r>
            <a:r>
              <a:rPr lang="en-US" dirty="0" smtClean="0"/>
              <a:t>and subsequent social propriety (the socio-economic statuses of the time, societal norms, trends, etc.) to better understand the meaning of the text in context with the historical frame. </a:t>
            </a:r>
            <a:r>
              <a:rPr lang="en-US" u="sng" dirty="0" smtClean="0"/>
              <a:t>Culture is important</a:t>
            </a:r>
            <a:r>
              <a:rPr lang="en-US" dirty="0" smtClean="0"/>
              <a:t>. </a:t>
            </a:r>
            <a:endParaRPr lang="en-US" dirty="0" smtClean="0"/>
          </a:p>
        </p:txBody>
      </p:sp>
      <p:pic>
        <p:nvPicPr>
          <p:cNvPr id="5" name="Picture 4" descr="Screen Shot 2016-03-01 at 8.25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872" y="1864140"/>
            <a:ext cx="2810928" cy="389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37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Postcolonial Criticism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71212" cy="505245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Studies the dynamics of the hegemony (dominance in social status) of Western, first world countries and the effects of colonization.</a:t>
            </a:r>
          </a:p>
          <a:p>
            <a:r>
              <a:rPr lang="en-US" dirty="0" smtClean="0"/>
              <a:t>A post-colonial critic might be studying work from the writers who colonized an area or writers who experienced the cultural changes that came with being colonized. </a:t>
            </a:r>
            <a:endParaRPr lang="en-US" dirty="0" smtClean="0"/>
          </a:p>
        </p:txBody>
      </p:sp>
      <p:pic>
        <p:nvPicPr>
          <p:cNvPr id="4" name="Picture 3" descr="mid_century_glob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532" y="2375166"/>
            <a:ext cx="3236459" cy="323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96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699</Words>
  <Application>Microsoft Macintosh PowerPoint</Application>
  <PresentationFormat>On-screen Show (4:3)</PresentationFormat>
  <Paragraphs>73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Literary Criticisms</vt:lpstr>
      <vt:lpstr>Archetypal Criticism</vt:lpstr>
      <vt:lpstr>Feminist Criticism </vt:lpstr>
      <vt:lpstr>Critical Race Theory</vt:lpstr>
      <vt:lpstr>Marxist Criticism</vt:lpstr>
      <vt:lpstr>New Criticism/Formalism</vt:lpstr>
      <vt:lpstr>Psychological Criticism</vt:lpstr>
      <vt:lpstr>Historical Criticism</vt:lpstr>
      <vt:lpstr>Postcolonial Criticism</vt:lpstr>
      <vt:lpstr>Literary Criticisms</vt:lpstr>
      <vt:lpstr>____________ Criticism</vt:lpstr>
      <vt:lpstr>Feminist __________</vt:lpstr>
      <vt:lpstr>Critical ________ Theory</vt:lpstr>
      <vt:lpstr>___________ Criticism</vt:lpstr>
      <vt:lpstr>______ Criticism</vt:lpstr>
      <vt:lpstr>Psychological Criticism</vt:lpstr>
      <vt:lpstr>___________ Criticism</vt:lpstr>
      <vt:lpstr>Postcolonial Criticism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Criticisms</dc:title>
  <dc:creator>Kaylie Fougerousse</dc:creator>
  <cp:lastModifiedBy>Kaylie Fougerousse</cp:lastModifiedBy>
  <cp:revision>16</cp:revision>
  <dcterms:created xsi:type="dcterms:W3CDTF">2015-03-02T15:15:37Z</dcterms:created>
  <dcterms:modified xsi:type="dcterms:W3CDTF">2016-06-03T03:25:27Z</dcterms:modified>
</cp:coreProperties>
</file>