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sldIdLst>
    <p:sldId id="256" r:id="rId2"/>
    <p:sldId id="257" r:id="rId3"/>
    <p:sldId id="258" r:id="rId4"/>
    <p:sldId id="259" r:id="rId5"/>
    <p:sldId id="260" r:id="rId6"/>
    <p:sldId id="267" r:id="rId7"/>
    <p:sldId id="261" r:id="rId8"/>
    <p:sldId id="262" r:id="rId9"/>
    <p:sldId id="263" r:id="rId10"/>
    <p:sldId id="265" r:id="rId11"/>
    <p:sldId id="266" r:id="rId12"/>
    <p:sldId id="264"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7" d="100"/>
          <a:sy n="97" d="100"/>
        </p:scale>
        <p:origin x="-36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150D65-C64D-44FB-9152-4CC2DE0C9198}" type="datetime1">
              <a:rPr lang="en-US" smtClean="0"/>
              <a:pPr/>
              <a:t>2/17/16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35EB0-D091-417E-ACD5-D65E1C7D8524}" type="datetime1">
              <a:rPr lang="en-US" smtClean="0"/>
              <a:pPr/>
              <a:t>2/17/16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CA09F9-C7D6-4C52-A7E8-5101239A0BA2}" type="datetime1">
              <a:rPr lang="en-US" smtClean="0"/>
              <a:pPr/>
              <a:t>2/17/16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FE64A4-35FB-42B6-9183-2C0CE0E36649}" type="datetime1">
              <a:rPr lang="en-US" smtClean="0"/>
              <a:pPr/>
              <a:t>2/17/16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A2683B9-6ECA-47FA-93CF-B124A0FAC208}" type="datetime1">
              <a:rPr lang="en-US" smtClean="0"/>
              <a:pPr/>
              <a:t>2/17/16</a:t>
            </a:fld>
            <a:endParaRPr lang="en-US" dirty="0"/>
          </a:p>
        </p:txBody>
      </p:sp>
      <p:sp>
        <p:nvSpPr>
          <p:cNvPr id="8" name="Slide Number Placeholder 7"/>
          <p:cNvSpPr>
            <a:spLocks noGrp="1"/>
          </p:cNvSpPr>
          <p:nvPr>
            <p:ph type="sldNum" sz="quarter" idx="11"/>
          </p:nvPr>
        </p:nvSpPr>
        <p:spPr/>
        <p:txBody>
          <a:bodyPr/>
          <a:lstStyle/>
          <a:p>
            <a:fld id="{BFEBEB0A-9E3D-4B14-9782-E2AE3DA60D96}"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5FF66B-9476-4BB3-85E9-E01854F07F90}" type="datetime1">
              <a:rPr lang="en-US" smtClean="0"/>
              <a:pPr/>
              <a:t>2/17/16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6B23FBD-8F7D-4F85-8085-67BFDB05CB71}" type="datetime1">
              <a:rPr lang="en-US" smtClean="0"/>
              <a:pPr/>
              <a:t>2/17/16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FEBEB0A-9E3D-4B14-9782-E2AE3DA60D9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5D789A-1220-4441-8676-44A034051BFD}" type="datetime1">
              <a:rPr lang="en-US" smtClean="0"/>
              <a:pPr/>
              <a:t>2/17/16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EBEB0A-9E3D-4B14-9782-E2AE3DA60D9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pPr/>
              <a:t>2/17/16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FEBEB0A-9E3D-4B14-9782-E2AE3DA60D9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F2040-9975-4642-A906-1DF87F8BE202}" type="datetime1">
              <a:rPr lang="en-US" smtClean="0"/>
              <a:pPr/>
              <a:t>2/17/16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52B4A-BA08-4841-AB08-A0D822ABC34D}" type="datetime1">
              <a:rPr lang="en-US" smtClean="0"/>
              <a:pPr/>
              <a:t>2/17/16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FEBEB0A-9E3D-4B14-9782-E2AE3DA60D96}"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75D48070-6A81-47D0-9810-1540B9FEFF61}" type="datetime1">
              <a:rPr lang="en-US" smtClean="0"/>
              <a:pPr/>
              <a:t>2/17/16</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FEBEB0A-9E3D-4B14-9782-E2AE3DA60D96}"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2"/>
            <a:ext cx="7772400" cy="2481864"/>
          </a:xfrm>
        </p:spPr>
        <p:txBody>
          <a:bodyPr/>
          <a:lstStyle/>
          <a:p>
            <a:pPr algn="ctr"/>
            <a:r>
              <a:rPr lang="en-US" sz="6000" dirty="0" smtClean="0"/>
              <a:t>Argumentative</a:t>
            </a:r>
            <a:br>
              <a:rPr lang="en-US" sz="6000" dirty="0" smtClean="0"/>
            </a:br>
            <a:r>
              <a:rPr lang="en-US" sz="6000" dirty="0" smtClean="0"/>
              <a:t>Writing </a:t>
            </a:r>
            <a:endParaRPr lang="en-US" sz="6000" dirty="0"/>
          </a:p>
        </p:txBody>
      </p:sp>
      <p:sp>
        <p:nvSpPr>
          <p:cNvPr id="3" name="Subtitle 2"/>
          <p:cNvSpPr>
            <a:spLocks noGrp="1"/>
          </p:cNvSpPr>
          <p:nvPr>
            <p:ph type="subTitle" idx="1"/>
          </p:nvPr>
        </p:nvSpPr>
        <p:spPr>
          <a:xfrm>
            <a:off x="-104746" y="2482956"/>
            <a:ext cx="9131300" cy="914400"/>
          </a:xfrm>
        </p:spPr>
        <p:txBody>
          <a:bodyPr>
            <a:noAutofit/>
          </a:bodyPr>
          <a:lstStyle/>
          <a:p>
            <a:pPr algn="ctr"/>
            <a:r>
              <a:rPr lang="en-US" sz="2800" dirty="0" smtClean="0"/>
              <a:t>English 9 | New Albany High School</a:t>
            </a:r>
            <a:endParaRPr lang="en-US" sz="2800" dirty="0"/>
          </a:p>
        </p:txBody>
      </p:sp>
      <p:pic>
        <p:nvPicPr>
          <p:cNvPr id="6" name="Picture 5" descr="scribblin.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7718" y="3141886"/>
            <a:ext cx="3967255" cy="3572079"/>
          </a:xfrm>
          <a:prstGeom prst="rect">
            <a:avLst/>
          </a:prstGeom>
        </p:spPr>
      </p:pic>
    </p:spTree>
    <p:extLst>
      <p:ext uri="{BB962C8B-B14F-4D97-AF65-F5344CB8AC3E}">
        <p14:creationId xmlns:p14="http://schemas.microsoft.com/office/powerpoint/2010/main" val="40559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92694" cy="1371600"/>
          </a:xfrm>
        </p:spPr>
        <p:txBody>
          <a:bodyPr/>
          <a:lstStyle/>
          <a:p>
            <a:r>
              <a:rPr lang="en-US" dirty="0" smtClean="0"/>
              <a:t>Example argument 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(Explanation) Many people fail to realize that the </a:t>
            </a:r>
            <a:r>
              <a:rPr lang="en-US" dirty="0" smtClean="0">
                <a:solidFill>
                  <a:srgbClr val="DC5924"/>
                </a:solidFill>
              </a:rPr>
              <a:t>“social and economic opportunities”</a:t>
            </a:r>
            <a:r>
              <a:rPr lang="en-US" dirty="0" smtClean="0"/>
              <a:t> of the Navajo people are limited due to the Reservation and limited resources there. While the idea of the Reservation and reserving a space for native people is commendable, the living conditions and opportunities on that “reserved” land is immensely flawed. Housing is poor. Many live in Hogans or trailers. Some still do not have running water in the heart of the reservation. In addition, grocery stores are located one to two hours away, making transportation essential in maintaining nutritional needs. In addition, to these limited means of living, the </a:t>
            </a:r>
            <a:r>
              <a:rPr lang="en-US" dirty="0" smtClean="0">
                <a:solidFill>
                  <a:srgbClr val="DC5924"/>
                </a:solidFill>
              </a:rPr>
              <a:t>educational systems </a:t>
            </a:r>
            <a:r>
              <a:rPr lang="en-US" dirty="0" smtClean="0"/>
              <a:t>struggle as well. Students graduate with low literacy levels, making it hard for them to get a college degree. On top of that, those who do leave the Reservation to pursue college, do not often return. Therefore, the lack of resources and the poor educational systems stem from the pervasive influence of white privilege. </a:t>
            </a:r>
            <a:endParaRPr lang="en-US" dirty="0">
              <a:solidFill>
                <a:srgbClr val="7A7A7A"/>
              </a:solidFill>
            </a:endParaRPr>
          </a:p>
        </p:txBody>
      </p:sp>
    </p:spTree>
    <p:extLst>
      <p:ext uri="{BB962C8B-B14F-4D97-AF65-F5344CB8AC3E}">
        <p14:creationId xmlns:p14="http://schemas.microsoft.com/office/powerpoint/2010/main" val="2463524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92694" cy="1371600"/>
          </a:xfrm>
        </p:spPr>
        <p:txBody>
          <a:bodyPr/>
          <a:lstStyle/>
          <a:p>
            <a:r>
              <a:rPr lang="en-US" dirty="0" smtClean="0"/>
              <a:t>Example argument Continued</a:t>
            </a:r>
            <a:endParaRPr lang="en-US" dirty="0"/>
          </a:p>
        </p:txBody>
      </p:sp>
      <p:sp>
        <p:nvSpPr>
          <p:cNvPr id="3" name="Content Placeholder 2"/>
          <p:cNvSpPr>
            <a:spLocks noGrp="1"/>
          </p:cNvSpPr>
          <p:nvPr>
            <p:ph idx="1"/>
          </p:nvPr>
        </p:nvSpPr>
        <p:spPr/>
        <p:txBody>
          <a:bodyPr>
            <a:normAutofit/>
          </a:bodyPr>
          <a:lstStyle/>
          <a:p>
            <a:r>
              <a:rPr lang="en-US" dirty="0" smtClean="0"/>
              <a:t>(Textual Support) Something along the lines of why there are not many Native American voices in literature and in American classrooms</a:t>
            </a:r>
          </a:p>
          <a:p>
            <a:endParaRPr lang="en-US" dirty="0">
              <a:solidFill>
                <a:srgbClr val="7A7A7A"/>
              </a:solidFill>
            </a:endParaRPr>
          </a:p>
          <a:p>
            <a:r>
              <a:rPr lang="en-US" dirty="0" smtClean="0">
                <a:solidFill>
                  <a:srgbClr val="000000"/>
                </a:solidFill>
              </a:rPr>
              <a:t>(Explanation) Etc. </a:t>
            </a:r>
          </a:p>
          <a:p>
            <a:endParaRPr lang="en-US" dirty="0">
              <a:solidFill>
                <a:srgbClr val="7A7A7A"/>
              </a:solidFill>
            </a:endParaRPr>
          </a:p>
          <a:p>
            <a:r>
              <a:rPr lang="en-US" dirty="0" smtClean="0">
                <a:solidFill>
                  <a:srgbClr val="000000"/>
                </a:solidFill>
              </a:rPr>
              <a:t>(Tie Back to Thesis) </a:t>
            </a:r>
            <a:r>
              <a:rPr lang="en-US" dirty="0">
                <a:solidFill>
                  <a:srgbClr val="000000"/>
                </a:solidFill>
                <a:sym typeface="Wingdings"/>
              </a:rPr>
              <a:t>Racism is thought to be black and white, because no one is talking about Native Americans due to lack of Native American voices and the social, economic, and academic setbacks of the Reservation setup.</a:t>
            </a:r>
          </a:p>
          <a:p>
            <a:endParaRPr lang="en-US" dirty="0"/>
          </a:p>
        </p:txBody>
      </p:sp>
    </p:spTree>
    <p:extLst>
      <p:ext uri="{BB962C8B-B14F-4D97-AF65-F5344CB8AC3E}">
        <p14:creationId xmlns:p14="http://schemas.microsoft.com/office/powerpoint/2010/main" val="1696361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Counterargument</a:t>
            </a:r>
            <a:endParaRPr lang="en-US" dirty="0"/>
          </a:p>
        </p:txBody>
      </p:sp>
      <p:sp>
        <p:nvSpPr>
          <p:cNvPr id="3" name="Content Placeholder 2"/>
          <p:cNvSpPr>
            <a:spLocks noGrp="1"/>
          </p:cNvSpPr>
          <p:nvPr>
            <p:ph idx="1"/>
          </p:nvPr>
        </p:nvSpPr>
        <p:spPr/>
        <p:txBody>
          <a:bodyPr>
            <a:normAutofit lnSpcReduction="10000"/>
          </a:bodyPr>
          <a:lstStyle/>
          <a:p>
            <a:r>
              <a:rPr lang="en-US" dirty="0" smtClean="0"/>
              <a:t>Introduce the argument that works against your side of the debate. Then, have a come back ready to go.</a:t>
            </a:r>
          </a:p>
          <a:p>
            <a:pPr marL="342900" indent="-342900">
              <a:buFont typeface="Wingdings" charset="0"/>
              <a:buChar char="à"/>
            </a:pPr>
            <a:r>
              <a:rPr lang="en-US" sz="3600" dirty="0" smtClean="0">
                <a:sym typeface="Wingdings"/>
              </a:rPr>
              <a:t>Topic Sentence</a:t>
            </a:r>
          </a:p>
          <a:p>
            <a:pPr marL="342900" indent="-342900">
              <a:buFont typeface="Wingdings" charset="0"/>
              <a:buChar char="à"/>
            </a:pPr>
            <a:r>
              <a:rPr lang="en-US" sz="3600" dirty="0" smtClean="0">
                <a:sym typeface="Wingdings"/>
              </a:rPr>
              <a:t>Elaboration</a:t>
            </a:r>
          </a:p>
          <a:p>
            <a:pPr marL="342900" indent="-342900">
              <a:buFont typeface="Wingdings" charset="0"/>
              <a:buChar char="à"/>
            </a:pPr>
            <a:r>
              <a:rPr lang="en-US" sz="3600" dirty="0" smtClean="0">
                <a:sym typeface="Wingdings"/>
              </a:rPr>
              <a:t>Textual Support</a:t>
            </a:r>
          </a:p>
          <a:p>
            <a:pPr marL="342900" indent="-342900">
              <a:buFont typeface="Wingdings" charset="0"/>
              <a:buChar char="à"/>
            </a:pPr>
            <a:r>
              <a:rPr lang="en-US" sz="3600" dirty="0" smtClean="0">
                <a:sym typeface="Wingdings"/>
              </a:rPr>
              <a:t>Explanation</a:t>
            </a:r>
          </a:p>
          <a:p>
            <a:pPr marL="342900" indent="-342900">
              <a:buFont typeface="Wingdings" charset="0"/>
              <a:buChar char="à"/>
            </a:pPr>
            <a:r>
              <a:rPr lang="en-US" sz="3600" dirty="0" smtClean="0">
                <a:sym typeface="Wingdings"/>
              </a:rPr>
              <a:t>Tie Back to Thesis</a:t>
            </a:r>
            <a:endParaRPr lang="en-US" sz="3600" dirty="0"/>
          </a:p>
        </p:txBody>
      </p:sp>
    </p:spTree>
    <p:extLst>
      <p:ext uri="{BB962C8B-B14F-4D97-AF65-F5344CB8AC3E}">
        <p14:creationId xmlns:p14="http://schemas.microsoft.com/office/powerpoint/2010/main" val="876952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Counterargument</a:t>
            </a:r>
            <a:endParaRPr lang="en-US" dirty="0"/>
          </a:p>
        </p:txBody>
      </p:sp>
      <p:sp>
        <p:nvSpPr>
          <p:cNvPr id="3" name="Content Placeholder 2"/>
          <p:cNvSpPr>
            <a:spLocks noGrp="1"/>
          </p:cNvSpPr>
          <p:nvPr>
            <p:ph idx="1"/>
          </p:nvPr>
        </p:nvSpPr>
        <p:spPr/>
        <p:txBody>
          <a:bodyPr>
            <a:normAutofit lnSpcReduction="10000"/>
          </a:bodyPr>
          <a:lstStyle/>
          <a:p>
            <a:r>
              <a:rPr lang="en-US" dirty="0" smtClean="0"/>
              <a:t>Introduce the argument that works against your side of the debate. Then, have a come back ready to go.</a:t>
            </a:r>
          </a:p>
          <a:p>
            <a:pPr marL="342900" indent="-342900">
              <a:buFont typeface="Wingdings" charset="0"/>
              <a:buChar char="à"/>
            </a:pPr>
            <a:r>
              <a:rPr lang="en-US" sz="3600" dirty="0" smtClean="0">
                <a:sym typeface="Wingdings"/>
              </a:rPr>
              <a:t>Topic Sentence</a:t>
            </a:r>
          </a:p>
          <a:p>
            <a:pPr marL="342900" indent="-342900">
              <a:buFont typeface="Wingdings" charset="0"/>
              <a:buChar char="à"/>
            </a:pPr>
            <a:r>
              <a:rPr lang="en-US" sz="3600" dirty="0" smtClean="0">
                <a:sym typeface="Wingdings"/>
              </a:rPr>
              <a:t>Elaboration</a:t>
            </a:r>
          </a:p>
          <a:p>
            <a:pPr marL="342900" indent="-342900">
              <a:buFont typeface="Wingdings" charset="0"/>
              <a:buChar char="à"/>
            </a:pPr>
            <a:r>
              <a:rPr lang="en-US" sz="3600" dirty="0" smtClean="0">
                <a:sym typeface="Wingdings"/>
              </a:rPr>
              <a:t>Textual Support</a:t>
            </a:r>
          </a:p>
          <a:p>
            <a:pPr marL="342900" indent="-342900">
              <a:buFont typeface="Wingdings" charset="0"/>
              <a:buChar char="à"/>
            </a:pPr>
            <a:r>
              <a:rPr lang="en-US" sz="3600" dirty="0" smtClean="0">
                <a:sym typeface="Wingdings"/>
              </a:rPr>
              <a:t>Explanation</a:t>
            </a:r>
          </a:p>
          <a:p>
            <a:pPr marL="342900" indent="-342900">
              <a:buFont typeface="Wingdings" charset="0"/>
              <a:buChar char="à"/>
            </a:pPr>
            <a:r>
              <a:rPr lang="en-US" sz="3600" dirty="0" smtClean="0">
                <a:sym typeface="Wingdings"/>
              </a:rPr>
              <a:t>Tie Back to Thesis</a:t>
            </a:r>
            <a:endParaRPr lang="en-US" sz="3600" dirty="0"/>
          </a:p>
        </p:txBody>
      </p:sp>
    </p:spTree>
    <p:extLst>
      <p:ext uri="{BB962C8B-B14F-4D97-AF65-F5344CB8AC3E}">
        <p14:creationId xmlns:p14="http://schemas.microsoft.com/office/powerpoint/2010/main" val="1350139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341465" cy="1371600"/>
          </a:xfrm>
        </p:spPr>
        <p:txBody>
          <a:bodyPr/>
          <a:lstStyle/>
          <a:p>
            <a:r>
              <a:rPr lang="en-US" dirty="0" smtClean="0"/>
              <a:t>Counterargument Example</a:t>
            </a:r>
            <a:endParaRPr lang="en-US" dirty="0"/>
          </a:p>
        </p:txBody>
      </p:sp>
      <p:sp>
        <p:nvSpPr>
          <p:cNvPr id="3" name="Content Placeholder 2"/>
          <p:cNvSpPr>
            <a:spLocks noGrp="1"/>
          </p:cNvSpPr>
          <p:nvPr>
            <p:ph idx="1"/>
          </p:nvPr>
        </p:nvSpPr>
        <p:spPr/>
        <p:txBody>
          <a:bodyPr/>
          <a:lstStyle/>
          <a:p>
            <a:r>
              <a:rPr lang="en-US" dirty="0" smtClean="0"/>
              <a:t>(Topic Sentence) While many people blame the Navajo people for not taking initiative in their own situations, it is pertinent to note that such accusations further disempower the Navajo people. </a:t>
            </a:r>
            <a:endParaRPr lang="en-US" dirty="0"/>
          </a:p>
        </p:txBody>
      </p:sp>
    </p:spTree>
    <p:extLst>
      <p:ext uri="{BB962C8B-B14F-4D97-AF65-F5344CB8AC3E}">
        <p14:creationId xmlns:p14="http://schemas.microsoft.com/office/powerpoint/2010/main" val="3442021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marL="0" indent="0">
              <a:buNone/>
            </a:pPr>
            <a:r>
              <a:rPr lang="en-US" dirty="0" smtClean="0"/>
              <a:t>Grab the audiences attention!</a:t>
            </a:r>
          </a:p>
          <a:p>
            <a:pPr marL="0" indent="0">
              <a:buNone/>
            </a:pPr>
            <a:r>
              <a:rPr lang="en-US" dirty="0" smtClean="0"/>
              <a:t>Options:</a:t>
            </a:r>
          </a:p>
          <a:p>
            <a:pPr marL="0" indent="0">
              <a:buNone/>
            </a:pPr>
            <a:r>
              <a:rPr lang="en-US" dirty="0" smtClean="0"/>
              <a:t>1. Ask a rhetorical question to get the audience thinking about your paper.</a:t>
            </a:r>
          </a:p>
          <a:p>
            <a:pPr marL="0" indent="0">
              <a:buNone/>
            </a:pPr>
            <a:endParaRPr lang="en-US" dirty="0" smtClean="0"/>
          </a:p>
          <a:p>
            <a:pPr marL="0" indent="0">
              <a:buNone/>
            </a:pPr>
            <a:r>
              <a:rPr lang="en-US" dirty="0" smtClean="0"/>
              <a:t>2. Create an anecdote that really draws in the audience and utilizes pathos to play on the intended audience’s thoughts and feelings.</a:t>
            </a:r>
          </a:p>
          <a:p>
            <a:pPr marL="0" indent="0">
              <a:buNone/>
            </a:pPr>
            <a:endParaRPr lang="en-US" dirty="0" smtClean="0"/>
          </a:p>
          <a:p>
            <a:pPr marL="0" indent="0">
              <a:buNone/>
            </a:pPr>
            <a:r>
              <a:rPr lang="en-US" dirty="0" smtClean="0"/>
              <a:t>3. Play up the logical appeal (logos) and integrate statistics and facts that really speak to your argument.</a:t>
            </a:r>
            <a:endParaRPr lang="en-US" dirty="0"/>
          </a:p>
        </p:txBody>
      </p:sp>
    </p:spTree>
    <p:extLst>
      <p:ext uri="{BB962C8B-B14F-4D97-AF65-F5344CB8AC3E}">
        <p14:creationId xmlns:p14="http://schemas.microsoft.com/office/powerpoint/2010/main" val="2359191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6979767" cy="1371600"/>
          </a:xfrm>
        </p:spPr>
        <p:txBody>
          <a:bodyPr/>
          <a:lstStyle/>
          <a:p>
            <a:r>
              <a:rPr lang="en-US" dirty="0" smtClean="0"/>
              <a:t>Examples: The Hook</a:t>
            </a:r>
            <a:endParaRPr lang="en-US" dirty="0"/>
          </a:p>
        </p:txBody>
      </p:sp>
      <p:sp>
        <p:nvSpPr>
          <p:cNvPr id="3" name="Content Placeholder 2"/>
          <p:cNvSpPr>
            <a:spLocks noGrp="1"/>
          </p:cNvSpPr>
          <p:nvPr>
            <p:ph idx="1"/>
          </p:nvPr>
        </p:nvSpPr>
        <p:spPr/>
        <p:txBody>
          <a:bodyPr>
            <a:normAutofit lnSpcReduction="10000"/>
          </a:bodyPr>
          <a:lstStyle/>
          <a:p>
            <a:r>
              <a:rPr lang="en-US" dirty="0" smtClean="0"/>
              <a:t>Racism Beyond Black and White </a:t>
            </a:r>
          </a:p>
          <a:p>
            <a:endParaRPr lang="en-US" dirty="0"/>
          </a:p>
          <a:p>
            <a:r>
              <a:rPr lang="en-US" dirty="0" smtClean="0"/>
              <a:t>It is Black History month and I am teaching in a Bureau of Indian Education school on the Navajo Reservation. We are studying injustice, racism, and inequity. We are reading great pieces of literature that speak out against the oppressive nature of white privilege. Yet, I have no novels or short stories about Navajos for my students that talk about the same injustice caused by white privilege. In my home state, we think racism is a black and white issue. Why is it that the pervasive belief is that racism is only about hindering the equal rights of Black people in America? Why, once again, have the original people of America been erased in raising awareness and fairness? </a:t>
            </a:r>
            <a:endParaRPr lang="en-US" dirty="0"/>
          </a:p>
        </p:txBody>
      </p:sp>
    </p:spTree>
    <p:extLst>
      <p:ext uri="{BB962C8B-B14F-4D97-AF65-F5344CB8AC3E}">
        <p14:creationId xmlns:p14="http://schemas.microsoft.com/office/powerpoint/2010/main" val="450878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Statement</a:t>
            </a:r>
            <a:endParaRPr lang="en-US" dirty="0"/>
          </a:p>
        </p:txBody>
      </p:sp>
      <p:sp>
        <p:nvSpPr>
          <p:cNvPr id="3" name="Content Placeholder 2"/>
          <p:cNvSpPr>
            <a:spLocks noGrp="1"/>
          </p:cNvSpPr>
          <p:nvPr>
            <p:ph idx="1"/>
          </p:nvPr>
        </p:nvSpPr>
        <p:spPr/>
        <p:txBody>
          <a:bodyPr>
            <a:normAutofit lnSpcReduction="10000"/>
          </a:bodyPr>
          <a:lstStyle/>
          <a:p>
            <a:r>
              <a:rPr lang="en-US" dirty="0" smtClean="0"/>
              <a:t>The thesis statement is the one of the most important parts of the paper. It is the theatrical trailer for the entire paper. It tells the reader what the entire paper will be about.</a:t>
            </a:r>
          </a:p>
          <a:p>
            <a:endParaRPr lang="en-US" dirty="0"/>
          </a:p>
          <a:p>
            <a:r>
              <a:rPr lang="en-US" dirty="0" smtClean="0"/>
              <a:t>The best thesis statements are complex sentences with a </a:t>
            </a:r>
            <a:r>
              <a:rPr lang="en-US" u="sng" dirty="0" smtClean="0">
                <a:solidFill>
                  <a:schemeClr val="accent3"/>
                </a:solidFill>
              </a:rPr>
              <a:t>dependent clause </a:t>
            </a:r>
            <a:r>
              <a:rPr lang="en-US" dirty="0" smtClean="0"/>
              <a:t>and </a:t>
            </a:r>
            <a:r>
              <a:rPr lang="en-US" dirty="0" smtClean="0">
                <a:solidFill>
                  <a:srgbClr val="7A7A7A"/>
                </a:solidFill>
              </a:rPr>
              <a:t>independent clause</a:t>
            </a:r>
            <a:r>
              <a:rPr lang="en-US" dirty="0" smtClean="0"/>
              <a:t>.</a:t>
            </a:r>
          </a:p>
          <a:p>
            <a:endParaRPr lang="en-US" dirty="0"/>
          </a:p>
          <a:p>
            <a:r>
              <a:rPr lang="en-US" dirty="0" smtClean="0"/>
              <a:t>For Example:</a:t>
            </a:r>
          </a:p>
          <a:p>
            <a:r>
              <a:rPr lang="en-US" u="sng" dirty="0" smtClean="0">
                <a:solidFill>
                  <a:schemeClr val="accent3"/>
                </a:solidFill>
              </a:rPr>
              <a:t>While the underlying belief that racism is only between black and white races</a:t>
            </a:r>
            <a:r>
              <a:rPr lang="en-US" dirty="0" smtClean="0"/>
              <a:t>, </a:t>
            </a:r>
            <a:r>
              <a:rPr lang="en-US" dirty="0" smtClean="0">
                <a:solidFill>
                  <a:schemeClr val="accent1"/>
                </a:solidFill>
              </a:rPr>
              <a:t>it is essential to understand that injustice is occurring against the indigenous tribes of America in contemporary society today</a:t>
            </a:r>
            <a:r>
              <a:rPr lang="en-US" dirty="0" smtClean="0"/>
              <a:t>.</a:t>
            </a:r>
            <a:endParaRPr lang="en-US" dirty="0"/>
          </a:p>
        </p:txBody>
      </p:sp>
    </p:spTree>
    <p:extLst>
      <p:ext uri="{BB962C8B-B14F-4D97-AF65-F5344CB8AC3E}">
        <p14:creationId xmlns:p14="http://schemas.microsoft.com/office/powerpoint/2010/main" val="1111910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Argument</a:t>
            </a:r>
            <a:endParaRPr lang="en-US" dirty="0"/>
          </a:p>
        </p:txBody>
      </p:sp>
      <p:sp>
        <p:nvSpPr>
          <p:cNvPr id="3" name="Content Placeholder 2"/>
          <p:cNvSpPr>
            <a:spLocks noGrp="1"/>
          </p:cNvSpPr>
          <p:nvPr>
            <p:ph idx="1"/>
          </p:nvPr>
        </p:nvSpPr>
        <p:spPr>
          <a:xfrm>
            <a:off x="457199" y="1752600"/>
            <a:ext cx="8001041" cy="4373563"/>
          </a:xfrm>
        </p:spPr>
        <p:txBody>
          <a:bodyPr>
            <a:normAutofit/>
          </a:bodyPr>
          <a:lstStyle/>
          <a:p>
            <a:pPr marL="342900" indent="-342900">
              <a:buFont typeface="Wingdings" charset="0"/>
              <a:buChar char="à"/>
            </a:pPr>
            <a:r>
              <a:rPr lang="en-US" sz="2800" dirty="0" smtClean="0">
                <a:sym typeface="Wingdings"/>
              </a:rPr>
              <a:t>Topic Sentence: YOUR PERSPECTIVE</a:t>
            </a:r>
          </a:p>
          <a:p>
            <a:pPr marL="342900" indent="-342900">
              <a:buFont typeface="Wingdings" charset="0"/>
              <a:buChar char="à"/>
            </a:pPr>
            <a:r>
              <a:rPr lang="en-US" sz="2800" dirty="0" smtClean="0">
                <a:sym typeface="Wingdings"/>
              </a:rPr>
              <a:t>Elaboration</a:t>
            </a:r>
          </a:p>
          <a:p>
            <a:pPr marL="342900" indent="-342900">
              <a:buFont typeface="Wingdings" charset="0"/>
              <a:buChar char="à"/>
            </a:pPr>
            <a:r>
              <a:rPr lang="en-US" sz="2800" dirty="0" smtClean="0">
                <a:sym typeface="Wingdings"/>
              </a:rPr>
              <a:t>Textual Support (Direct Quote) REASON 1</a:t>
            </a:r>
          </a:p>
          <a:p>
            <a:pPr marL="342900" indent="-342900">
              <a:buFont typeface="Wingdings" charset="0"/>
              <a:buChar char="à"/>
            </a:pPr>
            <a:r>
              <a:rPr lang="en-US" sz="2800" dirty="0" smtClean="0">
                <a:sym typeface="Wingdings"/>
              </a:rPr>
              <a:t>Explanation</a:t>
            </a:r>
          </a:p>
          <a:p>
            <a:pPr marL="342900" indent="-342900">
              <a:buFont typeface="Wingdings" charset="0"/>
              <a:buChar char="à"/>
            </a:pPr>
            <a:r>
              <a:rPr lang="en-US" sz="2800" dirty="0" smtClean="0">
                <a:sym typeface="Wingdings"/>
              </a:rPr>
              <a:t>Textual Support (Direct Quote) REASON 2</a:t>
            </a:r>
          </a:p>
          <a:p>
            <a:pPr marL="342900" indent="-342900">
              <a:buFont typeface="Wingdings" charset="0"/>
              <a:buChar char="à"/>
            </a:pPr>
            <a:r>
              <a:rPr lang="en-US" sz="2800" dirty="0" smtClean="0">
                <a:sym typeface="Wingdings"/>
              </a:rPr>
              <a:t>Explanation</a:t>
            </a:r>
          </a:p>
          <a:p>
            <a:pPr marL="342900" indent="-342900">
              <a:buFont typeface="Wingdings" charset="0"/>
              <a:buChar char="à"/>
            </a:pPr>
            <a:r>
              <a:rPr lang="en-US" sz="2800" dirty="0" smtClean="0">
                <a:sym typeface="Wingdings"/>
              </a:rPr>
              <a:t>Tie Back to Thesis Statement</a:t>
            </a:r>
            <a:endParaRPr lang="en-US" sz="2800" dirty="0"/>
          </a:p>
        </p:txBody>
      </p:sp>
    </p:spTree>
    <p:extLst>
      <p:ext uri="{BB962C8B-B14F-4D97-AF65-F5344CB8AC3E}">
        <p14:creationId xmlns:p14="http://schemas.microsoft.com/office/powerpoint/2010/main" val="1769111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920993"/>
          </a:xfrm>
        </p:spPr>
        <p:txBody>
          <a:bodyPr/>
          <a:lstStyle/>
          <a:p>
            <a:r>
              <a:rPr lang="en-US" dirty="0" smtClean="0"/>
              <a:t>The Argument</a:t>
            </a:r>
            <a:endParaRPr lang="en-US" dirty="0"/>
          </a:p>
        </p:txBody>
      </p:sp>
      <p:sp>
        <p:nvSpPr>
          <p:cNvPr id="3" name="Content Placeholder 2"/>
          <p:cNvSpPr>
            <a:spLocks noGrp="1"/>
          </p:cNvSpPr>
          <p:nvPr>
            <p:ph idx="1"/>
          </p:nvPr>
        </p:nvSpPr>
        <p:spPr>
          <a:xfrm>
            <a:off x="457199" y="1191558"/>
            <a:ext cx="8001041" cy="5420930"/>
          </a:xfrm>
        </p:spPr>
        <p:txBody>
          <a:bodyPr>
            <a:normAutofit fontScale="55000" lnSpcReduction="20000"/>
          </a:bodyPr>
          <a:lstStyle/>
          <a:p>
            <a:pPr marL="342900" indent="-342900">
              <a:buFont typeface="Wingdings" charset="0"/>
              <a:buChar char="à"/>
            </a:pPr>
            <a:r>
              <a:rPr lang="en-US" sz="2800" dirty="0" smtClean="0">
                <a:sym typeface="Wingdings"/>
              </a:rPr>
              <a:t>Topic Sentence: YOUR PERSPECTIVE</a:t>
            </a:r>
          </a:p>
          <a:p>
            <a:pPr marL="342900" indent="-342900">
              <a:buFont typeface="Wingdings" charset="0"/>
              <a:buChar char="à"/>
            </a:pPr>
            <a:r>
              <a:rPr lang="en-US" sz="2800" dirty="0" smtClean="0">
                <a:solidFill>
                  <a:srgbClr val="DC5924"/>
                </a:solidFill>
                <a:sym typeface="Wingdings"/>
              </a:rPr>
              <a:t>White Privilege negatively affects Navajo Success</a:t>
            </a:r>
          </a:p>
          <a:p>
            <a:pPr marL="342900" indent="-342900">
              <a:buFont typeface="Wingdings" charset="0"/>
              <a:buChar char="à"/>
            </a:pPr>
            <a:r>
              <a:rPr lang="en-US" sz="2800" dirty="0" smtClean="0">
                <a:sym typeface="Wingdings"/>
              </a:rPr>
              <a:t>Elaboration</a:t>
            </a:r>
          </a:p>
          <a:p>
            <a:pPr marL="342900" indent="-342900">
              <a:buFont typeface="Wingdings" charset="0"/>
              <a:buChar char="à"/>
            </a:pPr>
            <a:r>
              <a:rPr lang="en-US" sz="2800" dirty="0" smtClean="0">
                <a:solidFill>
                  <a:srgbClr val="DC5924"/>
                </a:solidFill>
                <a:sym typeface="Wingdings"/>
              </a:rPr>
              <a:t>The Navajo People &amp; Demographics in the U.S.</a:t>
            </a:r>
          </a:p>
          <a:p>
            <a:pPr marL="342900" indent="-342900">
              <a:buFont typeface="Wingdings" charset="0"/>
              <a:buChar char="à"/>
            </a:pPr>
            <a:r>
              <a:rPr lang="en-US" sz="2800" dirty="0" smtClean="0">
                <a:sym typeface="Wingdings"/>
              </a:rPr>
              <a:t>Textual Support (Direct Quote) REASON 1</a:t>
            </a:r>
          </a:p>
          <a:p>
            <a:pPr marL="342900" indent="-342900">
              <a:buFont typeface="Wingdings" charset="0"/>
              <a:buChar char="à"/>
            </a:pPr>
            <a:r>
              <a:rPr lang="en-US" sz="2800" dirty="0">
                <a:solidFill>
                  <a:srgbClr val="DC5924"/>
                </a:solidFill>
                <a:sym typeface="Wingdings"/>
              </a:rPr>
              <a:t>Social, economic, and academic setbacks on </a:t>
            </a:r>
            <a:r>
              <a:rPr lang="en-US" sz="2800" dirty="0" smtClean="0">
                <a:solidFill>
                  <a:srgbClr val="DC5924"/>
                </a:solidFill>
                <a:sym typeface="Wingdings"/>
              </a:rPr>
              <a:t>Rez</a:t>
            </a:r>
          </a:p>
          <a:p>
            <a:pPr marL="342900" indent="-342900">
              <a:buFont typeface="Wingdings" charset="0"/>
              <a:buChar char="à"/>
            </a:pPr>
            <a:r>
              <a:rPr lang="en-US" sz="2800" dirty="0" smtClean="0">
                <a:sym typeface="Wingdings"/>
              </a:rPr>
              <a:t>Explanation</a:t>
            </a:r>
          </a:p>
          <a:p>
            <a:pPr marL="342900" indent="-342900">
              <a:buFont typeface="Wingdings" charset="0"/>
              <a:buChar char="à"/>
            </a:pPr>
            <a:r>
              <a:rPr lang="en-US" sz="2800" dirty="0" smtClean="0">
                <a:solidFill>
                  <a:srgbClr val="DC5924"/>
                </a:solidFill>
                <a:sym typeface="Wingdings"/>
              </a:rPr>
              <a:t>Impact of the Reservation Setup</a:t>
            </a:r>
          </a:p>
          <a:p>
            <a:pPr marL="342900" indent="-342900">
              <a:buFont typeface="Wingdings" charset="0"/>
              <a:buChar char="à"/>
            </a:pPr>
            <a:r>
              <a:rPr lang="en-US" sz="2800" dirty="0" smtClean="0">
                <a:sym typeface="Wingdings"/>
              </a:rPr>
              <a:t>Textual Support (Direct Quote) REASON 2</a:t>
            </a:r>
          </a:p>
          <a:p>
            <a:pPr marL="342900" indent="-342900">
              <a:buFont typeface="Wingdings" charset="0"/>
              <a:buChar char="à"/>
            </a:pPr>
            <a:r>
              <a:rPr lang="en-US" sz="2800" dirty="0" smtClean="0">
                <a:solidFill>
                  <a:srgbClr val="DC5924"/>
                </a:solidFill>
                <a:sym typeface="Wingdings"/>
              </a:rPr>
              <a:t>Lack of Navajo Writers/Voices in American Education</a:t>
            </a:r>
          </a:p>
          <a:p>
            <a:pPr marL="342900" indent="-342900">
              <a:buFont typeface="Wingdings" charset="0"/>
              <a:buChar char="à"/>
            </a:pPr>
            <a:r>
              <a:rPr lang="en-US" sz="2800" dirty="0" smtClean="0">
                <a:sym typeface="Wingdings"/>
              </a:rPr>
              <a:t>Explanation</a:t>
            </a:r>
          </a:p>
          <a:p>
            <a:pPr marL="342900" indent="-342900">
              <a:buFont typeface="Wingdings" charset="0"/>
              <a:buChar char="à"/>
            </a:pPr>
            <a:r>
              <a:rPr lang="en-US" sz="2800" dirty="0" smtClean="0">
                <a:solidFill>
                  <a:srgbClr val="DC5924"/>
                </a:solidFill>
                <a:sym typeface="Wingdings"/>
              </a:rPr>
              <a:t>This lack of voice perpetuates the silence that works against liberating Native Americans and ensuring equitable opportunities</a:t>
            </a:r>
          </a:p>
          <a:p>
            <a:pPr marL="342900" indent="-342900">
              <a:buFont typeface="Wingdings" charset="0"/>
              <a:buChar char="à"/>
            </a:pPr>
            <a:r>
              <a:rPr lang="en-US" sz="2800" dirty="0" smtClean="0">
                <a:sym typeface="Wingdings"/>
              </a:rPr>
              <a:t>Tie Back to Thesis Statement</a:t>
            </a:r>
          </a:p>
          <a:p>
            <a:pPr marL="342900" indent="-342900">
              <a:buFont typeface="Wingdings" charset="0"/>
              <a:buChar char="à"/>
            </a:pPr>
            <a:r>
              <a:rPr lang="en-US" sz="2800" dirty="0">
                <a:solidFill>
                  <a:srgbClr val="DC5924"/>
                </a:solidFill>
                <a:sym typeface="Wingdings"/>
              </a:rPr>
              <a:t>Racism is thought to be black and white, because no one is talking about Native </a:t>
            </a:r>
            <a:r>
              <a:rPr lang="en-US" sz="2800" dirty="0" smtClean="0">
                <a:solidFill>
                  <a:srgbClr val="DC5924"/>
                </a:solidFill>
                <a:sym typeface="Wingdings"/>
              </a:rPr>
              <a:t>Americans due to lack of Native American voices and the social, economic, and academic setbacks of the Reservation setup.</a:t>
            </a:r>
            <a:endParaRPr lang="en-US" sz="2800" dirty="0">
              <a:solidFill>
                <a:srgbClr val="DC5924"/>
              </a:solidFill>
              <a:sym typeface="Wingdings"/>
            </a:endParaRPr>
          </a:p>
          <a:p>
            <a:pPr marL="342900" indent="-342900">
              <a:buFont typeface="Wingdings" charset="0"/>
              <a:buChar char="à"/>
            </a:pPr>
            <a:endParaRPr lang="en-US" sz="2800" dirty="0" smtClean="0">
              <a:sym typeface="Wingdings"/>
            </a:endParaRPr>
          </a:p>
          <a:p>
            <a:pPr marL="342900" indent="-342900">
              <a:buFont typeface="Wingdings" charset="0"/>
              <a:buChar char="à"/>
            </a:pPr>
            <a:endParaRPr lang="en-US" sz="2800" dirty="0"/>
          </a:p>
        </p:txBody>
      </p:sp>
    </p:spTree>
    <p:extLst>
      <p:ext uri="{BB962C8B-B14F-4D97-AF65-F5344CB8AC3E}">
        <p14:creationId xmlns:p14="http://schemas.microsoft.com/office/powerpoint/2010/main" val="260279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Argument</a:t>
            </a:r>
            <a:endParaRPr lang="en-US" dirty="0"/>
          </a:p>
        </p:txBody>
      </p:sp>
      <p:sp>
        <p:nvSpPr>
          <p:cNvPr id="3" name="Content Placeholder 2"/>
          <p:cNvSpPr>
            <a:spLocks noGrp="1"/>
          </p:cNvSpPr>
          <p:nvPr>
            <p:ph idx="1"/>
          </p:nvPr>
        </p:nvSpPr>
        <p:spPr/>
        <p:txBody>
          <a:bodyPr>
            <a:normAutofit lnSpcReduction="10000"/>
          </a:bodyPr>
          <a:lstStyle/>
          <a:p>
            <a:r>
              <a:rPr lang="en-US" dirty="0" smtClean="0"/>
              <a:t>(Topic Sentence) Racism hinders the social, economic, and academic advancement of indigenous, Native American tribes within the United States today. </a:t>
            </a:r>
          </a:p>
          <a:p>
            <a:r>
              <a:rPr lang="en-US" dirty="0" smtClean="0"/>
              <a:t>(Elaboration) The Navajo Nation is the largest remaining Native American tribe within the United States. There are a little over 300,000 Navajo people who identify as a part of the tribe according to the Navajo Tribe Census and the United States Census Bureau. Within the United States, that accounts for less than ten percent of the population of the United States. While in 2014, sixty three percent of the American population identified as White and nineteen point five percent identified as Black. Therefore, it is easy to understand why racist treatment towards the Navajo people has been consistently overlooked in current events that raise the negative awareness of white privilege.</a:t>
            </a:r>
            <a:endParaRPr lang="en-US" dirty="0"/>
          </a:p>
        </p:txBody>
      </p:sp>
    </p:spTree>
    <p:extLst>
      <p:ext uri="{BB962C8B-B14F-4D97-AF65-F5344CB8AC3E}">
        <p14:creationId xmlns:p14="http://schemas.microsoft.com/office/powerpoint/2010/main" val="2187214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870108" cy="1371600"/>
          </a:xfrm>
        </p:spPr>
        <p:txBody>
          <a:bodyPr>
            <a:normAutofit/>
          </a:bodyPr>
          <a:lstStyle/>
          <a:p>
            <a:r>
              <a:rPr lang="en-US" dirty="0" smtClean="0"/>
              <a:t>INCLUDE Graphics to Enhance the presentation</a:t>
            </a:r>
            <a:endParaRPr lang="en-US" dirty="0"/>
          </a:p>
        </p:txBody>
      </p:sp>
      <p:pic>
        <p:nvPicPr>
          <p:cNvPr id="4" name="Picture 3" descr="Chart-PopulationbyRaceEthnicit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980" y="1655698"/>
            <a:ext cx="6375400" cy="4597400"/>
          </a:xfrm>
          <a:prstGeom prst="rect">
            <a:avLst/>
          </a:prstGeom>
        </p:spPr>
      </p:pic>
      <p:sp>
        <p:nvSpPr>
          <p:cNvPr id="5" name="TextBox 4"/>
          <p:cNvSpPr txBox="1"/>
          <p:nvPr/>
        </p:nvSpPr>
        <p:spPr>
          <a:xfrm>
            <a:off x="942714" y="6296881"/>
            <a:ext cx="7160935" cy="369332"/>
          </a:xfrm>
          <a:prstGeom prst="rect">
            <a:avLst/>
          </a:prstGeom>
          <a:noFill/>
        </p:spPr>
        <p:txBody>
          <a:bodyPr wrap="none" rtlCol="0">
            <a:spAutoFit/>
          </a:bodyPr>
          <a:lstStyle/>
          <a:p>
            <a:r>
              <a:rPr lang="en-US" dirty="0"/>
              <a:t>http://</a:t>
            </a:r>
            <a:r>
              <a:rPr lang="en-US" dirty="0" err="1"/>
              <a:t>www.fhgov.com</a:t>
            </a:r>
            <a:r>
              <a:rPr lang="en-US" dirty="0"/>
              <a:t>/images/Chart-</a:t>
            </a:r>
            <a:r>
              <a:rPr lang="en-US" dirty="0" err="1"/>
              <a:t>PopulationbyRaceEthnicity.aspx</a:t>
            </a:r>
            <a:endParaRPr lang="en-US" dirty="0"/>
          </a:p>
        </p:txBody>
      </p:sp>
    </p:spTree>
    <p:extLst>
      <p:ext uri="{BB962C8B-B14F-4D97-AF65-F5344CB8AC3E}">
        <p14:creationId xmlns:p14="http://schemas.microsoft.com/office/powerpoint/2010/main" val="3833485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92694" cy="1371600"/>
          </a:xfrm>
        </p:spPr>
        <p:txBody>
          <a:bodyPr/>
          <a:lstStyle/>
          <a:p>
            <a:r>
              <a:rPr lang="en-US" dirty="0" smtClean="0"/>
              <a:t>Example argument Continued</a:t>
            </a:r>
            <a:endParaRPr lang="en-US" dirty="0"/>
          </a:p>
        </p:txBody>
      </p:sp>
      <p:sp>
        <p:nvSpPr>
          <p:cNvPr id="3" name="Content Placeholder 2"/>
          <p:cNvSpPr>
            <a:spLocks noGrp="1"/>
          </p:cNvSpPr>
          <p:nvPr>
            <p:ph idx="1"/>
          </p:nvPr>
        </p:nvSpPr>
        <p:spPr/>
        <p:txBody>
          <a:bodyPr/>
          <a:lstStyle/>
          <a:p>
            <a:r>
              <a:rPr lang="en-US" dirty="0" smtClean="0"/>
              <a:t>(Textual Support) </a:t>
            </a:r>
            <a:r>
              <a:rPr lang="en-US" dirty="0" smtClean="0">
                <a:solidFill>
                  <a:srgbClr val="526DB0"/>
                </a:solidFill>
              </a:rPr>
              <a:t>According to the Leadership Conference on Civil and Human Rights</a:t>
            </a:r>
            <a:r>
              <a:rPr lang="en-US" dirty="0" smtClean="0"/>
              <a:t>, “Native </a:t>
            </a:r>
            <a:r>
              <a:rPr lang="en-US" dirty="0"/>
              <a:t>Americans suffer from many of the same </a:t>
            </a:r>
            <a:r>
              <a:rPr lang="en-US" dirty="0">
                <a:solidFill>
                  <a:schemeClr val="accent5"/>
                </a:solidFill>
              </a:rPr>
              <a:t>social and economic problems </a:t>
            </a:r>
            <a:r>
              <a:rPr lang="en-US" dirty="0"/>
              <a:t>as other victims of </a:t>
            </a:r>
            <a:r>
              <a:rPr lang="en-US" dirty="0">
                <a:solidFill>
                  <a:srgbClr val="DC5924"/>
                </a:solidFill>
              </a:rPr>
              <a:t>long-term bias and discrimination </a:t>
            </a:r>
            <a:r>
              <a:rPr lang="en-US" dirty="0"/>
              <a:t>- including, for example, disproportionately high rates of </a:t>
            </a:r>
            <a:r>
              <a:rPr lang="en-US" dirty="0">
                <a:solidFill>
                  <a:srgbClr val="DC5924"/>
                </a:solidFill>
              </a:rPr>
              <a:t>poverty</a:t>
            </a:r>
            <a:r>
              <a:rPr lang="en-US" dirty="0"/>
              <a:t>, </a:t>
            </a:r>
            <a:r>
              <a:rPr lang="en-US" dirty="0">
                <a:solidFill>
                  <a:srgbClr val="DC5924"/>
                </a:solidFill>
              </a:rPr>
              <a:t>infant mortality</a:t>
            </a:r>
            <a:r>
              <a:rPr lang="en-US" dirty="0"/>
              <a:t>, </a:t>
            </a:r>
            <a:r>
              <a:rPr lang="en-US" dirty="0">
                <a:solidFill>
                  <a:srgbClr val="DC5924"/>
                </a:solidFill>
              </a:rPr>
              <a:t>unemployment</a:t>
            </a:r>
            <a:r>
              <a:rPr lang="en-US" dirty="0"/>
              <a:t>, and low high school completion rates. The struggle for equal employment and </a:t>
            </a:r>
            <a:r>
              <a:rPr lang="en-US" dirty="0">
                <a:solidFill>
                  <a:srgbClr val="DC5924"/>
                </a:solidFill>
              </a:rPr>
              <a:t>educational opportunity </a:t>
            </a:r>
            <a:r>
              <a:rPr lang="en-US" dirty="0"/>
              <a:t>is key to addressing these </a:t>
            </a:r>
            <a:r>
              <a:rPr lang="en-US" dirty="0" smtClean="0"/>
              <a:t>problems” </a:t>
            </a:r>
            <a:r>
              <a:rPr lang="en-US" dirty="0" smtClean="0">
                <a:solidFill>
                  <a:schemeClr val="accent1"/>
                </a:solidFill>
              </a:rPr>
              <a:t>(</a:t>
            </a:r>
            <a:r>
              <a:rPr lang="en-US" dirty="0" err="1" smtClean="0">
                <a:solidFill>
                  <a:schemeClr val="accent1"/>
                </a:solidFill>
              </a:rPr>
              <a:t>civilrights.org</a:t>
            </a:r>
            <a:r>
              <a:rPr lang="en-US" dirty="0" smtClean="0">
                <a:solidFill>
                  <a:schemeClr val="accent1"/>
                </a:solidFill>
              </a:rPr>
              <a:t>)</a:t>
            </a:r>
            <a:r>
              <a:rPr lang="en-US" dirty="0" smtClean="0"/>
              <a:t>. </a:t>
            </a:r>
          </a:p>
          <a:p>
            <a:endParaRPr lang="en-US" dirty="0"/>
          </a:p>
          <a:p>
            <a:pPr marL="342900" indent="-342900">
              <a:buFont typeface="Wingdings" charset="0"/>
              <a:buChar char="à"/>
            </a:pPr>
            <a:r>
              <a:rPr lang="en-US" dirty="0" smtClean="0">
                <a:solidFill>
                  <a:schemeClr val="accent3"/>
                </a:solidFill>
                <a:sym typeface="Wingdings"/>
              </a:rPr>
              <a:t>Introduce Quotes</a:t>
            </a:r>
          </a:p>
          <a:p>
            <a:pPr marL="342900" indent="-342900">
              <a:buFont typeface="Wingdings" charset="0"/>
              <a:buChar char="à"/>
            </a:pPr>
            <a:r>
              <a:rPr lang="en-US" dirty="0" smtClean="0">
                <a:solidFill>
                  <a:srgbClr val="7A7A7A"/>
                </a:solidFill>
                <a:sym typeface="Wingdings"/>
              </a:rPr>
              <a:t>Use in-text citations (website) or (Author Last Name #)</a:t>
            </a:r>
            <a:endParaRPr lang="en-US" dirty="0">
              <a:solidFill>
                <a:srgbClr val="7A7A7A"/>
              </a:solidFill>
            </a:endParaRPr>
          </a:p>
        </p:txBody>
      </p:sp>
    </p:spTree>
    <p:extLst>
      <p:ext uri="{BB962C8B-B14F-4D97-AF65-F5344CB8AC3E}">
        <p14:creationId xmlns:p14="http://schemas.microsoft.com/office/powerpoint/2010/main" val="17916238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90</TotalTime>
  <Words>1095</Words>
  <Application>Microsoft Macintosh PowerPoint</Application>
  <PresentationFormat>On-screen Show (4:3)</PresentationFormat>
  <Paragraphs>78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Essential</vt:lpstr>
      <vt:lpstr>Argumentative Writing </vt:lpstr>
      <vt:lpstr>Introduction</vt:lpstr>
      <vt:lpstr>Examples: The Hook</vt:lpstr>
      <vt:lpstr>Thesis Statement</vt:lpstr>
      <vt:lpstr>The Argument</vt:lpstr>
      <vt:lpstr>The Argument</vt:lpstr>
      <vt:lpstr>Example Argument</vt:lpstr>
      <vt:lpstr>INCLUDE Graphics to Enhance the presentation</vt:lpstr>
      <vt:lpstr>Example argument Continued</vt:lpstr>
      <vt:lpstr>Example argument Continued</vt:lpstr>
      <vt:lpstr>Example argument Continued</vt:lpstr>
      <vt:lpstr>The Counterargument</vt:lpstr>
      <vt:lpstr>The Counterargument</vt:lpstr>
      <vt:lpstr>Counterargument Example</vt:lpstr>
    </vt:vector>
  </TitlesOfParts>
  <Company>Indiana Unversity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Argumentative Writing </dc:title>
  <dc:creator>Kaylie Fougerousse</dc:creator>
  <cp:lastModifiedBy>Kaylie Fougerousse</cp:lastModifiedBy>
  <cp:revision>9</cp:revision>
  <dcterms:created xsi:type="dcterms:W3CDTF">2016-02-18T02:15:32Z</dcterms:created>
  <dcterms:modified xsi:type="dcterms:W3CDTF">2016-02-18T03:46:17Z</dcterms:modified>
</cp:coreProperties>
</file>